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6858000" cx="9144000"/>
  <p:notesSz cx="6858000" cy="9144000"/>
  <p:embeddedFontLst>
    <p:embeddedFont>
      <p:font typeface="Caveat"/>
      <p:regular r:id="rId28"/>
      <p:bold r:id="rId29"/>
    </p:embeddedFont>
    <p:embeddedFont>
      <p:font typeface="PT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Ryan O'Donnell"/>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Caveat-regular.fntdata"/><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Caveat-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TSans-bold.fntdata"/><Relationship Id="rId30" Type="http://schemas.openxmlformats.org/officeDocument/2006/relationships/font" Target="fonts/PTSans-regular.fntdata"/><Relationship Id="rId11" Type="http://schemas.openxmlformats.org/officeDocument/2006/relationships/slide" Target="slides/slide5.xml"/><Relationship Id="rId33" Type="http://schemas.openxmlformats.org/officeDocument/2006/relationships/font" Target="fonts/PTSans-boldItalic.fntdata"/><Relationship Id="rId10" Type="http://schemas.openxmlformats.org/officeDocument/2006/relationships/slide" Target="slides/slide4.xml"/><Relationship Id="rId32" Type="http://schemas.openxmlformats.org/officeDocument/2006/relationships/font" Target="fonts/PTSans-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2-20T19:24:26.917">
    <p:pos x="2542" y="2366"/>
    <p:text>This looks like a shad in a later slide. I don't think herring have the line of black dots. Maybe shad do, but I'm not sure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Today there are approximately 74 dams in the watershed. It is very likely that many of these dams were built much earlier in the region’s history than shown on this animation </a:t>
            </a:r>
            <a:endParaRPr/>
          </a:p>
        </p:txBody>
      </p:sp>
      <p:sp>
        <p:nvSpPr>
          <p:cNvPr id="222" name="Google Shape;222;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7e1f7c87ea_0_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g7e1f7c87ea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7e1f7c87ea_0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7e1f7c87ea_0_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g7e1f7c87ea_0_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7e1482e940_0_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7e1482e940_0_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7e1482e940_0_6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7e1f7c87ea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7e1f7c87ea_0_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g7e1f7c87ea_0_6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7e1482e940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7e1482e940_0_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7e1482e940_0_3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7e1482e940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7e1482e940_0_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g7e1482e940_0_9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7e1ada5a95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g7e1ada5a95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7e1f7c87ea_0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7e1f7c87ea_0_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7e1f7c87ea_0_8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7e1f7c87ea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7e1f7c87ea_0_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g7e1f7c87ea_0_9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
        <p:nvSpPr>
          <p:cNvPr id="115" name="Google Shape;11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 name="Google Shape;116;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Just to be clear on definition.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7e1482e94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7e1482e940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g7e1482e940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7e1c3dca85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7e1c3dca85_0_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7e1c3dca85_0_6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7e1c3dca85_0_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7e1c3dca85_0_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g7e1c3dca85_0_8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7e1c3dca85_0_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7e1c3dca85_0_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7e1c3dca85_0_9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7e1482e940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7e1482e940_0_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7e1482e940_0_2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1" name="Shape 21"/>
        <p:cNvGrpSpPr/>
        <p:nvPr/>
      </p:nvGrpSpPr>
      <p:grpSpPr>
        <a:xfrm>
          <a:off x="0" y="0"/>
          <a:ext cx="0" cy="0"/>
          <a:chOff x="0" y="0"/>
          <a:chExt cx="0" cy="0"/>
        </a:xfrm>
      </p:grpSpPr>
      <p:sp>
        <p:nvSpPr>
          <p:cNvPr id="22" name="Google Shape;22;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4" name="Google Shape;24;p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5" name="Google Shape;25;p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6" name="Google Shape;26;p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7" name="Google Shape;27;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0" name="Shape 30"/>
        <p:cNvGrpSpPr/>
        <p:nvPr/>
      </p:nvGrpSpPr>
      <p:grpSpPr>
        <a:xfrm>
          <a:off x="0" y="0"/>
          <a:ext cx="0" cy="0"/>
          <a:chOff x="0" y="0"/>
          <a:chExt cx="0" cy="0"/>
        </a:xfrm>
      </p:grpSpPr>
      <p:sp>
        <p:nvSpPr>
          <p:cNvPr id="31" name="Google Shape;31;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4" name="Shape 34"/>
        <p:cNvGrpSpPr/>
        <p:nvPr/>
      </p:nvGrpSpPr>
      <p:grpSpPr>
        <a:xfrm>
          <a:off x="0" y="0"/>
          <a:ext cx="0" cy="0"/>
          <a:chOff x="0" y="0"/>
          <a:chExt cx="0" cy="0"/>
        </a:xfrm>
      </p:grpSpPr>
      <p:sp>
        <p:nvSpPr>
          <p:cNvPr id="35" name="Google Shape;35;p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7" name="Google Shape;37;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0" name="Shape 40"/>
        <p:cNvGrpSpPr/>
        <p:nvPr/>
      </p:nvGrpSpPr>
      <p:grpSpPr>
        <a:xfrm>
          <a:off x="0" y="0"/>
          <a:ext cx="0" cy="0"/>
          <a:chOff x="0" y="0"/>
          <a:chExt cx="0" cy="0"/>
        </a:xfrm>
      </p:grpSpPr>
      <p:sp>
        <p:nvSpPr>
          <p:cNvPr id="41" name="Google Shape;41;p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3" name="Google Shape;43;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6" name="Shape 46"/>
        <p:cNvGrpSpPr/>
        <p:nvPr/>
      </p:nvGrpSpPr>
      <p:grpSpPr>
        <a:xfrm>
          <a:off x="0" y="0"/>
          <a:ext cx="0" cy="0"/>
          <a:chOff x="0" y="0"/>
          <a:chExt cx="0" cy="0"/>
        </a:xfrm>
      </p:grpSpPr>
      <p:sp>
        <p:nvSpPr>
          <p:cNvPr id="47" name="Google Shape;47;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9" name="Google Shape;49;p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0" name="Google Shape;5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image" Target="../media/image22.jpg"/><Relationship Id="rId5" Type="http://schemas.openxmlformats.org/officeDocument/2006/relationships/image" Target="../media/image3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7.jpg"/><Relationship Id="rId5"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www.youtube.com/watch?v=7u2UAGGDLtU" TargetMode="Externa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1.jp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2.jpg"/><Relationship Id="rId4" Type="http://schemas.openxmlformats.org/officeDocument/2006/relationships/image" Target="../media/image29.jpg"/><Relationship Id="rId5" Type="http://schemas.openxmlformats.org/officeDocument/2006/relationships/image" Target="../media/image35.jpg"/><Relationship Id="rId6"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hyperlink" Target="http://www.chesapeakebay.net/images/field_guide/American_Shad_page_image.jpg" TargetMode="External"/><Relationship Id="rId5"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www.chesapeakebay.net/images/field_guide/American_Shad_page_image.jpg" TargetMode="External"/><Relationship Id="rId4" Type="http://schemas.openxmlformats.org/officeDocument/2006/relationships/image" Target="../media/image9.jp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3.png"/><Relationship Id="rId8"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comments" Target="../comments/comment1.xml"/><Relationship Id="rId4" Type="http://schemas.openxmlformats.org/officeDocument/2006/relationships/image" Target="../media/image2.jpg"/><Relationship Id="rId5" Type="http://schemas.openxmlformats.org/officeDocument/2006/relationships/image" Target="../media/image5.png"/><Relationship Id="rId6"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www.youtube.com/watch?v=8APo77OuMQ4" TargetMode="External"/><Relationship Id="rId4" Type="http://schemas.openxmlformats.org/officeDocument/2006/relationships/image" Target="../media/image6.jpg"/><Relationship Id="rId5"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28.jpg"/><Relationship Id="rId5" Type="http://schemas.openxmlformats.org/officeDocument/2006/relationships/image" Target="../media/image3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www.youtube.com/watch?v=RvIf31U-WMw" TargetMode="Externa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pic>
        <p:nvPicPr>
          <p:cNvPr id="88" name="Google Shape;88;p13"/>
          <p:cNvPicPr preferRelativeResize="0"/>
          <p:nvPr/>
        </p:nvPicPr>
        <p:blipFill>
          <a:blip r:embed="rId3">
            <a:alphaModFix/>
          </a:blip>
          <a:stretch>
            <a:fillRect/>
          </a:stretch>
        </p:blipFill>
        <p:spPr>
          <a:xfrm>
            <a:off x="0" y="-19600"/>
            <a:ext cx="9144000" cy="5129561"/>
          </a:xfrm>
          <a:prstGeom prst="rect">
            <a:avLst/>
          </a:prstGeom>
          <a:noFill/>
          <a:ln>
            <a:noFill/>
          </a:ln>
        </p:spPr>
      </p:pic>
      <p:sp>
        <p:nvSpPr>
          <p:cNvPr id="89" name="Google Shape;89;p13"/>
          <p:cNvSpPr txBox="1"/>
          <p:nvPr/>
        </p:nvSpPr>
        <p:spPr>
          <a:xfrm>
            <a:off x="171300" y="5480700"/>
            <a:ext cx="8801400" cy="137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800">
                <a:latin typeface="PT Sans"/>
                <a:ea typeface="PT Sans"/>
                <a:cs typeface="PT Sans"/>
                <a:sym typeface="PT Sans"/>
              </a:rPr>
              <a:t>Remembering River Herring</a:t>
            </a:r>
            <a:endParaRPr b="1" sz="4800">
              <a:latin typeface="PT Sans"/>
              <a:ea typeface="PT Sans"/>
              <a:cs typeface="PT Sans"/>
              <a:sym typeface="PT Sans"/>
            </a:endParaRPr>
          </a:p>
        </p:txBody>
      </p:sp>
      <p:sp>
        <p:nvSpPr>
          <p:cNvPr id="90" name="Google Shape;90;p13"/>
          <p:cNvSpPr txBox="1"/>
          <p:nvPr/>
        </p:nvSpPr>
        <p:spPr>
          <a:xfrm>
            <a:off x="5358100" y="5125525"/>
            <a:ext cx="3716700" cy="339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a:latin typeface="Calibri"/>
                <a:ea typeface="Calibri"/>
                <a:cs typeface="Calibri"/>
                <a:sym typeface="Calibri"/>
              </a:rPr>
              <a:t>Photo from mass.gov</a:t>
            </a:r>
            <a:endParaRPr>
              <a:latin typeface="Calibri"/>
              <a:ea typeface="Calibri"/>
              <a:cs typeface="Calibri"/>
              <a:sym typeface="Calibri"/>
            </a:endParaRPr>
          </a:p>
        </p:txBody>
      </p:sp>
      <p:sp>
        <p:nvSpPr>
          <p:cNvPr id="91" name="Google Shape;91;p13"/>
          <p:cNvSpPr/>
          <p:nvPr/>
        </p:nvSpPr>
        <p:spPr>
          <a:xfrm>
            <a:off x="6412950" y="2073575"/>
            <a:ext cx="2397300" cy="859800"/>
          </a:xfrm>
          <a:prstGeom prst="wedgeRectCallout">
            <a:avLst>
              <a:gd fmla="val -27638" name="adj1"/>
              <a:gd fmla="val -60096" name="adj2"/>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txBox="1"/>
          <p:nvPr/>
        </p:nvSpPr>
        <p:spPr>
          <a:xfrm>
            <a:off x="6605125" y="2235425"/>
            <a:ext cx="1982700" cy="165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latin typeface="PT Sans"/>
                <a:ea typeface="PT Sans"/>
                <a:cs typeface="PT Sans"/>
                <a:sym typeface="PT Sans"/>
              </a:rPr>
              <a:t>Where did we go?</a:t>
            </a:r>
            <a:endParaRPr b="1" sz="1800">
              <a:latin typeface="PT Sans"/>
              <a:ea typeface="PT Sans"/>
              <a:cs typeface="PT Sans"/>
              <a:sym typeface="PT Sans"/>
            </a:endParaRPr>
          </a:p>
        </p:txBody>
      </p:sp>
      <p:sp>
        <p:nvSpPr>
          <p:cNvPr id="93" name="Google Shape;93;p13"/>
          <p:cNvSpPr/>
          <p:nvPr/>
        </p:nvSpPr>
        <p:spPr>
          <a:xfrm>
            <a:off x="6017800" y="3777138"/>
            <a:ext cx="2397300" cy="859800"/>
          </a:xfrm>
          <a:prstGeom prst="wedgeRectCallout">
            <a:avLst>
              <a:gd fmla="val -58412" name="adj1"/>
              <a:gd fmla="val -48138" name="adj2"/>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txBox="1"/>
          <p:nvPr/>
        </p:nvSpPr>
        <p:spPr>
          <a:xfrm>
            <a:off x="6225100" y="3859225"/>
            <a:ext cx="1982700" cy="5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latin typeface="PT Sans"/>
                <a:ea typeface="PT Sans"/>
                <a:cs typeface="PT Sans"/>
                <a:sym typeface="PT Sans"/>
              </a:rPr>
              <a:t>And how can you bring us back?</a:t>
            </a:r>
            <a:endParaRPr b="1" sz="1800">
              <a:latin typeface="PT Sans"/>
              <a:ea typeface="PT Sans"/>
              <a:cs typeface="PT Sans"/>
              <a:sym typeface="PT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pic>
        <p:nvPicPr>
          <p:cNvPr id="224" name="Google Shape;224;p22"/>
          <p:cNvPicPr preferRelativeResize="0"/>
          <p:nvPr/>
        </p:nvPicPr>
        <p:blipFill rotWithShape="1">
          <a:blip r:embed="rId3">
            <a:alphaModFix/>
          </a:blip>
          <a:srcRect b="0" l="0" r="0" t="0"/>
          <a:stretch/>
        </p:blipFill>
        <p:spPr>
          <a:xfrm>
            <a:off x="673275" y="750125"/>
            <a:ext cx="7706400" cy="5966249"/>
          </a:xfrm>
          <a:prstGeom prst="rect">
            <a:avLst/>
          </a:prstGeom>
          <a:noFill/>
          <a:ln>
            <a:noFill/>
          </a:ln>
        </p:spPr>
      </p:pic>
      <p:sp>
        <p:nvSpPr>
          <p:cNvPr id="225" name="Google Shape;225;p22"/>
          <p:cNvSpPr txBox="1"/>
          <p:nvPr/>
        </p:nvSpPr>
        <p:spPr>
          <a:xfrm>
            <a:off x="404625" y="161850"/>
            <a:ext cx="8243700" cy="89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latin typeface="PT Sans"/>
                <a:ea typeface="PT Sans"/>
                <a:cs typeface="PT Sans"/>
                <a:sym typeface="PT Sans"/>
              </a:rPr>
              <a:t>Several somethings in fact: </a:t>
            </a:r>
            <a:r>
              <a:rPr b="1" lang="en-US" sz="2400">
                <a:latin typeface="PT Sans"/>
                <a:ea typeface="PT Sans"/>
                <a:cs typeface="PT Sans"/>
                <a:sym typeface="PT Sans"/>
              </a:rPr>
              <a:t>dams</a:t>
            </a:r>
            <a:r>
              <a:rPr lang="en-US" sz="2400">
                <a:latin typeface="PT Sans"/>
                <a:ea typeface="PT Sans"/>
                <a:cs typeface="PT Sans"/>
                <a:sym typeface="PT Sans"/>
              </a:rPr>
              <a:t> and </a:t>
            </a:r>
            <a:r>
              <a:rPr b="1" lang="en-US" sz="2400">
                <a:latin typeface="PT Sans"/>
                <a:ea typeface="PT Sans"/>
                <a:cs typeface="PT Sans"/>
                <a:sym typeface="PT Sans"/>
              </a:rPr>
              <a:t>outdated culverts.</a:t>
            </a:r>
            <a:endParaRPr b="1" sz="2400">
              <a:latin typeface="PT Sans"/>
              <a:ea typeface="PT Sans"/>
              <a:cs typeface="PT Sans"/>
              <a:sym typeface="PT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pic>
        <p:nvPicPr>
          <p:cNvPr id="230" name="Google Shape;230;p23"/>
          <p:cNvPicPr preferRelativeResize="0"/>
          <p:nvPr/>
        </p:nvPicPr>
        <p:blipFill rotWithShape="1">
          <a:blip r:embed="rId3">
            <a:alphaModFix/>
          </a:blip>
          <a:srcRect b="0" l="0" r="0" t="0"/>
          <a:stretch/>
        </p:blipFill>
        <p:spPr>
          <a:xfrm>
            <a:off x="0" y="228600"/>
            <a:ext cx="9143998" cy="6641023"/>
          </a:xfrm>
          <a:prstGeom prst="rect">
            <a:avLst/>
          </a:prstGeom>
          <a:noFill/>
          <a:ln>
            <a:noFill/>
          </a:ln>
        </p:spPr>
      </p:pic>
      <p:pic>
        <p:nvPicPr>
          <p:cNvPr id="231" name="Google Shape;231;p23"/>
          <p:cNvPicPr preferRelativeResize="0"/>
          <p:nvPr/>
        </p:nvPicPr>
        <p:blipFill rotWithShape="1">
          <a:blip r:embed="rId4">
            <a:alphaModFix/>
          </a:blip>
          <a:srcRect b="1407" l="632" r="881" t="1709"/>
          <a:stretch/>
        </p:blipFill>
        <p:spPr>
          <a:xfrm>
            <a:off x="8022144" y="1037050"/>
            <a:ext cx="606999" cy="255356"/>
          </a:xfrm>
          <a:prstGeom prst="rect">
            <a:avLst/>
          </a:prstGeom>
          <a:noFill/>
          <a:ln>
            <a:noFill/>
          </a:ln>
        </p:spPr>
      </p:pic>
      <p:sp>
        <p:nvSpPr>
          <p:cNvPr id="232" name="Google Shape;232;p23"/>
          <p:cNvSpPr/>
          <p:nvPr/>
        </p:nvSpPr>
        <p:spPr>
          <a:xfrm>
            <a:off x="94325" y="75475"/>
            <a:ext cx="2301600" cy="3433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3"/>
          <p:cNvSpPr txBox="1"/>
          <p:nvPr/>
        </p:nvSpPr>
        <p:spPr>
          <a:xfrm>
            <a:off x="245275" y="367900"/>
            <a:ext cx="2094000" cy="29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As this map shows, nearly all of the waterways in the Ipswich River watershed have </a:t>
            </a:r>
            <a:r>
              <a:rPr lang="en-US" sz="1800">
                <a:solidFill>
                  <a:srgbClr val="980000"/>
                </a:solidFill>
                <a:latin typeface="PT Sans"/>
                <a:ea typeface="PT Sans"/>
                <a:cs typeface="PT Sans"/>
                <a:sym typeface="PT Sans"/>
              </a:rPr>
              <a:t>severely</a:t>
            </a:r>
            <a:r>
              <a:rPr lang="en-US" sz="1800">
                <a:solidFill>
                  <a:srgbClr val="980000"/>
                </a:solidFill>
                <a:latin typeface="PT Sans"/>
                <a:ea typeface="PT Sans"/>
                <a:cs typeface="PT Sans"/>
                <a:sym typeface="PT Sans"/>
              </a:rPr>
              <a:t> reduced</a:t>
            </a:r>
            <a:r>
              <a:rPr lang="en-US" sz="1800">
                <a:latin typeface="PT Sans"/>
                <a:ea typeface="PT Sans"/>
                <a:cs typeface="PT Sans"/>
                <a:sym typeface="PT Sans"/>
              </a:rPr>
              <a:t> access for migratory fish or are </a:t>
            </a:r>
            <a:r>
              <a:rPr lang="en-US" sz="1800">
                <a:latin typeface="PT Sans"/>
                <a:ea typeface="PT Sans"/>
                <a:cs typeface="PT Sans"/>
                <a:sym typeface="PT Sans"/>
              </a:rPr>
              <a:t>completely</a:t>
            </a:r>
            <a:r>
              <a:rPr lang="en-US" sz="1800">
                <a:latin typeface="PT Sans"/>
                <a:ea typeface="PT Sans"/>
                <a:cs typeface="PT Sans"/>
                <a:sym typeface="PT Sans"/>
              </a:rPr>
              <a:t> </a:t>
            </a:r>
            <a:r>
              <a:rPr b="1" lang="en-US" sz="1800">
                <a:latin typeface="PT Sans"/>
                <a:ea typeface="PT Sans"/>
                <a:cs typeface="PT Sans"/>
                <a:sym typeface="PT Sans"/>
              </a:rPr>
              <a:t>BLOCKED.</a:t>
            </a:r>
            <a:endParaRPr b="1" sz="1800">
              <a:latin typeface="PT Sans"/>
              <a:ea typeface="PT Sans"/>
              <a:cs typeface="PT Sans"/>
              <a:sym typeface="PT Sans"/>
            </a:endParaRPr>
          </a:p>
        </p:txBody>
      </p:sp>
      <p:pic>
        <p:nvPicPr>
          <p:cNvPr id="234" name="Google Shape;234;p23"/>
          <p:cNvPicPr preferRelativeResize="0"/>
          <p:nvPr/>
        </p:nvPicPr>
        <p:blipFill rotWithShape="1">
          <a:blip r:embed="rId4">
            <a:alphaModFix/>
          </a:blip>
          <a:srcRect b="1414" l="630" r="886" t="1705"/>
          <a:stretch/>
        </p:blipFill>
        <p:spPr>
          <a:xfrm>
            <a:off x="7872669" y="1463025"/>
            <a:ext cx="606999" cy="255356"/>
          </a:xfrm>
          <a:prstGeom prst="rect">
            <a:avLst/>
          </a:prstGeom>
          <a:noFill/>
          <a:ln>
            <a:noFill/>
          </a:ln>
        </p:spPr>
      </p:pic>
      <p:pic>
        <p:nvPicPr>
          <p:cNvPr id="235" name="Google Shape;235;p23"/>
          <p:cNvPicPr preferRelativeResize="0"/>
          <p:nvPr/>
        </p:nvPicPr>
        <p:blipFill rotWithShape="1">
          <a:blip r:embed="rId4">
            <a:alphaModFix/>
          </a:blip>
          <a:srcRect b="1414" l="630" r="886" t="1705"/>
          <a:stretch/>
        </p:blipFill>
        <p:spPr>
          <a:xfrm>
            <a:off x="7415144" y="1292400"/>
            <a:ext cx="606999" cy="255356"/>
          </a:xfrm>
          <a:prstGeom prst="rect">
            <a:avLst/>
          </a:prstGeom>
          <a:noFill/>
          <a:ln>
            <a:noFill/>
          </a:ln>
        </p:spPr>
      </p:pic>
      <p:pic>
        <p:nvPicPr>
          <p:cNvPr id="236" name="Google Shape;236;p23"/>
          <p:cNvPicPr preferRelativeResize="0"/>
          <p:nvPr/>
        </p:nvPicPr>
        <p:blipFill rotWithShape="1">
          <a:blip r:embed="rId4">
            <a:alphaModFix/>
          </a:blip>
          <a:srcRect b="1414" l="630" r="886" t="1705"/>
          <a:stretch/>
        </p:blipFill>
        <p:spPr>
          <a:xfrm>
            <a:off x="7360019" y="878800"/>
            <a:ext cx="606999" cy="255356"/>
          </a:xfrm>
          <a:prstGeom prst="rect">
            <a:avLst/>
          </a:prstGeom>
          <a:noFill/>
          <a:ln>
            <a:noFill/>
          </a:ln>
        </p:spPr>
      </p:pic>
      <p:pic>
        <p:nvPicPr>
          <p:cNvPr id="237" name="Google Shape;237;p23"/>
          <p:cNvPicPr preferRelativeResize="0"/>
          <p:nvPr/>
        </p:nvPicPr>
        <p:blipFill rotWithShape="1">
          <a:blip r:embed="rId4">
            <a:alphaModFix/>
          </a:blip>
          <a:srcRect b="1414" l="630" r="886" t="1705"/>
          <a:stretch/>
        </p:blipFill>
        <p:spPr>
          <a:xfrm>
            <a:off x="8125594" y="691600"/>
            <a:ext cx="606999" cy="255356"/>
          </a:xfrm>
          <a:prstGeom prst="rect">
            <a:avLst/>
          </a:prstGeom>
          <a:noFill/>
          <a:ln>
            <a:noFill/>
          </a:ln>
        </p:spPr>
      </p:pic>
      <p:pic>
        <p:nvPicPr>
          <p:cNvPr id="238" name="Google Shape;238;p23"/>
          <p:cNvPicPr preferRelativeResize="0"/>
          <p:nvPr/>
        </p:nvPicPr>
        <p:blipFill rotWithShape="1">
          <a:blip r:embed="rId4">
            <a:alphaModFix/>
          </a:blip>
          <a:srcRect b="1414" l="630" r="886" t="1705"/>
          <a:stretch/>
        </p:blipFill>
        <p:spPr>
          <a:xfrm>
            <a:off x="8536994" y="1292400"/>
            <a:ext cx="606999" cy="2553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231"/>
                                        </p:tgtEl>
                                        <p:attrNameLst>
                                          <p:attrName>style.visibility</p:attrName>
                                        </p:attrNameLst>
                                      </p:cBhvr>
                                      <p:to>
                                        <p:strVal val="visible"/>
                                      </p:to>
                                    </p:set>
                                    <p:anim calcmode="lin" valueType="num">
                                      <p:cBhvr additive="base">
                                        <p:cTn dur="2000"/>
                                        <p:tgtEl>
                                          <p:spTgt spid="23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24"/>
          <p:cNvSpPr txBox="1"/>
          <p:nvPr/>
        </p:nvSpPr>
        <p:spPr>
          <a:xfrm>
            <a:off x="368675" y="25250"/>
            <a:ext cx="8526300" cy="523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There are three dams on the main stem of the </a:t>
            </a:r>
            <a:endParaRPr sz="2800">
              <a:solidFill>
                <a:schemeClr val="dk1"/>
              </a:solidFill>
              <a:latin typeface="Calibri"/>
              <a:ea typeface="Calibri"/>
              <a:cs typeface="Calibri"/>
              <a:sym typeface="Calibri"/>
            </a:endParaRPr>
          </a:p>
          <a:p>
            <a:pPr indent="0" lvl="0" marL="0" marR="0" rtl="0" algn="ctr">
              <a:spcBef>
                <a:spcPts val="0"/>
              </a:spcBef>
              <a:spcAft>
                <a:spcPts val="0"/>
              </a:spcAft>
              <a:buNone/>
            </a:pPr>
            <a:r>
              <a:rPr lang="en-US" sz="2800">
                <a:solidFill>
                  <a:schemeClr val="dk1"/>
                </a:solidFill>
                <a:latin typeface="Calibri"/>
                <a:ea typeface="Calibri"/>
                <a:cs typeface="Calibri"/>
                <a:sym typeface="Calibri"/>
              </a:rPr>
              <a:t>Ipswich River (sometimes called run-of-river dams).</a:t>
            </a:r>
            <a:endParaRPr sz="2800">
              <a:solidFill>
                <a:schemeClr val="dk1"/>
              </a:solidFill>
              <a:latin typeface="Calibri"/>
              <a:ea typeface="Calibri"/>
              <a:cs typeface="Calibri"/>
              <a:sym typeface="Calibri"/>
            </a:endParaRPr>
          </a:p>
        </p:txBody>
      </p:sp>
      <p:sp>
        <p:nvSpPr>
          <p:cNvPr id="244" name="Google Shape;244;p24"/>
          <p:cNvSpPr txBox="1"/>
          <p:nvPr/>
        </p:nvSpPr>
        <p:spPr>
          <a:xfrm>
            <a:off x="5970575" y="1434925"/>
            <a:ext cx="2924400" cy="1389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Ipswich Mills Dam</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Willowdale Dam</a:t>
            </a:r>
            <a:endParaRPr sz="24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2400">
                <a:solidFill>
                  <a:schemeClr val="dk1"/>
                </a:solidFill>
                <a:latin typeface="Calibri"/>
                <a:ea typeface="Calibri"/>
                <a:cs typeface="Calibri"/>
                <a:sym typeface="Calibri"/>
              </a:rPr>
              <a:t>South Middleton</a:t>
            </a:r>
            <a:r>
              <a:rPr lang="en-US" sz="2400">
                <a:solidFill>
                  <a:schemeClr val="dk1"/>
                </a:solidFill>
                <a:latin typeface="Calibri"/>
                <a:ea typeface="Calibri"/>
                <a:cs typeface="Calibri"/>
                <a:sym typeface="Calibri"/>
              </a:rPr>
              <a:t> Dam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pic>
        <p:nvPicPr>
          <p:cNvPr id="245" name="Google Shape;245;p24"/>
          <p:cNvPicPr preferRelativeResize="0"/>
          <p:nvPr/>
        </p:nvPicPr>
        <p:blipFill rotWithShape="1">
          <a:blip r:embed="rId3">
            <a:alphaModFix/>
          </a:blip>
          <a:srcRect b="0" l="0" r="19257" t="0"/>
          <a:stretch/>
        </p:blipFill>
        <p:spPr>
          <a:xfrm>
            <a:off x="0" y="3456297"/>
            <a:ext cx="4884974" cy="3401703"/>
          </a:xfrm>
          <a:prstGeom prst="rect">
            <a:avLst/>
          </a:prstGeom>
          <a:noFill/>
          <a:ln>
            <a:noFill/>
          </a:ln>
        </p:spPr>
      </p:pic>
      <p:pic>
        <p:nvPicPr>
          <p:cNvPr descr="IMG_3062.JPG" id="246" name="Google Shape;246;p24"/>
          <p:cNvPicPr preferRelativeResize="0"/>
          <p:nvPr/>
        </p:nvPicPr>
        <p:blipFill rotWithShape="1">
          <a:blip r:embed="rId4">
            <a:alphaModFix/>
          </a:blip>
          <a:srcRect b="14444" l="0" r="25166" t="6666"/>
          <a:stretch/>
        </p:blipFill>
        <p:spPr>
          <a:xfrm>
            <a:off x="4932875" y="3456300"/>
            <a:ext cx="4302327" cy="3401699"/>
          </a:xfrm>
          <a:prstGeom prst="rect">
            <a:avLst/>
          </a:prstGeom>
          <a:noFill/>
          <a:ln>
            <a:noFill/>
          </a:ln>
        </p:spPr>
      </p:pic>
      <p:cxnSp>
        <p:nvCxnSpPr>
          <p:cNvPr id="247" name="Google Shape;247;p24"/>
          <p:cNvCxnSpPr>
            <a:stCxn id="244" idx="1"/>
          </p:cNvCxnSpPr>
          <p:nvPr/>
        </p:nvCxnSpPr>
        <p:spPr>
          <a:xfrm flipH="1">
            <a:off x="4584575" y="2129425"/>
            <a:ext cx="1386000" cy="1691100"/>
          </a:xfrm>
          <a:prstGeom prst="straightConnector1">
            <a:avLst/>
          </a:prstGeom>
          <a:noFill/>
          <a:ln cap="flat" cmpd="sng" w="38100">
            <a:solidFill>
              <a:schemeClr val="accent5"/>
            </a:solidFill>
            <a:prstDash val="solid"/>
            <a:round/>
            <a:headEnd len="med" w="med" type="none"/>
            <a:tailEnd len="med" w="med" type="triangle"/>
          </a:ln>
        </p:spPr>
      </p:cxnSp>
      <p:cxnSp>
        <p:nvCxnSpPr>
          <p:cNvPr id="248" name="Google Shape;248;p24"/>
          <p:cNvCxnSpPr/>
          <p:nvPr/>
        </p:nvCxnSpPr>
        <p:spPr>
          <a:xfrm flipH="1">
            <a:off x="6009075" y="2584725"/>
            <a:ext cx="47100" cy="1301700"/>
          </a:xfrm>
          <a:prstGeom prst="straightConnector1">
            <a:avLst/>
          </a:prstGeom>
          <a:noFill/>
          <a:ln cap="flat" cmpd="sng" w="38100">
            <a:solidFill>
              <a:schemeClr val="accent5"/>
            </a:solidFill>
            <a:prstDash val="solid"/>
            <a:round/>
            <a:headEnd len="med" w="med" type="none"/>
            <a:tailEnd len="med" w="med" type="triangle"/>
          </a:ln>
        </p:spPr>
      </p:cxnSp>
      <p:pic>
        <p:nvPicPr>
          <p:cNvPr id="249" name="Google Shape;249;p24"/>
          <p:cNvPicPr preferRelativeResize="0"/>
          <p:nvPr/>
        </p:nvPicPr>
        <p:blipFill rotWithShape="1">
          <a:blip r:embed="rId5">
            <a:alphaModFix/>
          </a:blip>
          <a:srcRect b="0" l="0" r="0" t="27886"/>
          <a:stretch/>
        </p:blipFill>
        <p:spPr>
          <a:xfrm>
            <a:off x="0" y="1065950"/>
            <a:ext cx="4884977" cy="2348025"/>
          </a:xfrm>
          <a:prstGeom prst="rect">
            <a:avLst/>
          </a:prstGeom>
          <a:noFill/>
          <a:ln>
            <a:noFill/>
          </a:ln>
        </p:spPr>
      </p:pic>
      <p:cxnSp>
        <p:nvCxnSpPr>
          <p:cNvPr id="250" name="Google Shape;250;p24"/>
          <p:cNvCxnSpPr/>
          <p:nvPr/>
        </p:nvCxnSpPr>
        <p:spPr>
          <a:xfrm flipH="1">
            <a:off x="3858175" y="1688550"/>
            <a:ext cx="2141400" cy="216900"/>
          </a:xfrm>
          <a:prstGeom prst="straightConnector1">
            <a:avLst/>
          </a:prstGeom>
          <a:noFill/>
          <a:ln cap="flat" cmpd="sng" w="38100">
            <a:solidFill>
              <a:schemeClr val="accent5"/>
            </a:solidFill>
            <a:prstDash val="solid"/>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pic>
        <p:nvPicPr>
          <p:cNvPr descr="C:\Users\Ryan\Google Drive\IRWA Photos\Dams\Willowdale_Fish_Ladder.bmp" id="255" name="Google Shape;255;p25"/>
          <p:cNvPicPr preferRelativeResize="0"/>
          <p:nvPr/>
        </p:nvPicPr>
        <p:blipFill rotWithShape="1">
          <a:blip r:embed="rId3">
            <a:alphaModFix/>
          </a:blip>
          <a:srcRect b="0" l="0" r="0" t="0"/>
          <a:stretch/>
        </p:blipFill>
        <p:spPr>
          <a:xfrm>
            <a:off x="3382799" y="2745073"/>
            <a:ext cx="3313900" cy="3660775"/>
          </a:xfrm>
          <a:prstGeom prst="rect">
            <a:avLst/>
          </a:prstGeom>
          <a:noFill/>
          <a:ln>
            <a:noFill/>
          </a:ln>
        </p:spPr>
      </p:pic>
      <p:sp>
        <p:nvSpPr>
          <p:cNvPr id="256" name="Google Shape;256;p25"/>
          <p:cNvSpPr txBox="1"/>
          <p:nvPr/>
        </p:nvSpPr>
        <p:spPr>
          <a:xfrm>
            <a:off x="140075" y="177650"/>
            <a:ext cx="8925300" cy="1143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600">
                <a:solidFill>
                  <a:schemeClr val="dk1"/>
                </a:solidFill>
                <a:latin typeface="Calibri"/>
                <a:ea typeface="Calibri"/>
                <a:cs typeface="Calibri"/>
                <a:sym typeface="Calibri"/>
              </a:rPr>
              <a:t>The Ipswich Mills and Willowdale dams have fishways, </a:t>
            </a:r>
            <a:endParaRPr b="1" sz="26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600">
                <a:solidFill>
                  <a:schemeClr val="dk1"/>
                </a:solidFill>
                <a:latin typeface="Calibri"/>
                <a:ea typeface="Calibri"/>
                <a:cs typeface="Calibri"/>
                <a:sym typeface="Calibri"/>
              </a:rPr>
              <a:t>South Middleton dam does not, but all fishways are not equal.</a:t>
            </a:r>
            <a:endParaRPr b="1" sz="2600">
              <a:solidFill>
                <a:schemeClr val="dk1"/>
              </a:solidFill>
              <a:latin typeface="Calibri"/>
              <a:ea typeface="Calibri"/>
              <a:cs typeface="Calibri"/>
              <a:sym typeface="Calibri"/>
            </a:endParaRPr>
          </a:p>
        </p:txBody>
      </p:sp>
      <p:sp>
        <p:nvSpPr>
          <p:cNvPr id="257" name="Google Shape;257;p25"/>
          <p:cNvSpPr txBox="1"/>
          <p:nvPr/>
        </p:nvSpPr>
        <p:spPr>
          <a:xfrm>
            <a:off x="3448825" y="1227400"/>
            <a:ext cx="5361900" cy="1143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While they do provide a potential route to navigate dams, they are not easy for fish to use.</a:t>
            </a: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pic>
        <p:nvPicPr>
          <p:cNvPr descr="C:\Users\Ryan\Google Drive\IRWA Photos\Herring Count\Ipswich_Dam_fish_ladder (1).JPG" id="258" name="Google Shape;258;p25"/>
          <p:cNvPicPr preferRelativeResize="0"/>
          <p:nvPr/>
        </p:nvPicPr>
        <p:blipFill rotWithShape="1">
          <a:blip r:embed="rId4">
            <a:alphaModFix/>
          </a:blip>
          <a:srcRect b="0" l="0" r="0" t="0"/>
          <a:stretch/>
        </p:blipFill>
        <p:spPr>
          <a:xfrm>
            <a:off x="425275" y="1736799"/>
            <a:ext cx="2791475" cy="4669050"/>
          </a:xfrm>
          <a:prstGeom prst="rect">
            <a:avLst/>
          </a:prstGeom>
          <a:noFill/>
          <a:ln>
            <a:noFill/>
          </a:ln>
        </p:spPr>
      </p:pic>
      <p:sp>
        <p:nvSpPr>
          <p:cNvPr id="259" name="Google Shape;259;p25"/>
          <p:cNvSpPr txBox="1"/>
          <p:nvPr/>
        </p:nvSpPr>
        <p:spPr>
          <a:xfrm>
            <a:off x="-2330025" y="84900"/>
            <a:ext cx="5433600" cy="6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60" name="Google Shape;260;p25"/>
          <p:cNvSpPr/>
          <p:nvPr/>
        </p:nvSpPr>
        <p:spPr>
          <a:xfrm>
            <a:off x="4669475" y="2202600"/>
            <a:ext cx="3924300" cy="2452800"/>
          </a:xfrm>
          <a:prstGeom prst="wedgeEllipseCallout">
            <a:avLst>
              <a:gd fmla="val 10336" name="adj1"/>
              <a:gd fmla="val 61342" name="adj2"/>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5"/>
          <p:cNvSpPr txBox="1"/>
          <p:nvPr/>
        </p:nvSpPr>
        <p:spPr>
          <a:xfrm>
            <a:off x="5350175" y="2865800"/>
            <a:ext cx="2867700" cy="12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American Shad like me won’t even use these types of fish ladders.</a:t>
            </a:r>
            <a:endParaRPr sz="1800">
              <a:latin typeface="PT Sans"/>
              <a:ea typeface="PT Sans"/>
              <a:cs typeface="PT Sans"/>
              <a:sym typeface="PT Sans"/>
            </a:endParaRPr>
          </a:p>
        </p:txBody>
      </p:sp>
      <p:pic>
        <p:nvPicPr>
          <p:cNvPr id="262" name="Google Shape;262;p25"/>
          <p:cNvPicPr preferRelativeResize="0"/>
          <p:nvPr/>
        </p:nvPicPr>
        <p:blipFill>
          <a:blip r:embed="rId5">
            <a:alphaModFix/>
          </a:blip>
          <a:stretch>
            <a:fillRect/>
          </a:stretch>
        </p:blipFill>
        <p:spPr>
          <a:xfrm rot="1643066">
            <a:off x="6512071" y="5117264"/>
            <a:ext cx="7121135" cy="3112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pic>
        <p:nvPicPr>
          <p:cNvPr id="268" name="Google Shape;268;p26"/>
          <p:cNvPicPr preferRelativeResize="0"/>
          <p:nvPr/>
        </p:nvPicPr>
        <p:blipFill>
          <a:blip r:embed="rId3">
            <a:alphaModFix/>
          </a:blip>
          <a:stretch>
            <a:fillRect/>
          </a:stretch>
        </p:blipFill>
        <p:spPr>
          <a:xfrm>
            <a:off x="0" y="1425168"/>
            <a:ext cx="9143999" cy="4936557"/>
          </a:xfrm>
          <a:prstGeom prst="rect">
            <a:avLst/>
          </a:prstGeom>
          <a:noFill/>
          <a:ln>
            <a:noFill/>
          </a:ln>
        </p:spPr>
      </p:pic>
      <p:sp>
        <p:nvSpPr>
          <p:cNvPr id="269" name="Google Shape;269;p26"/>
          <p:cNvSpPr/>
          <p:nvPr/>
        </p:nvSpPr>
        <p:spPr>
          <a:xfrm>
            <a:off x="-168325" y="1107925"/>
            <a:ext cx="9923700" cy="405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6"/>
          <p:cNvSpPr/>
          <p:nvPr/>
        </p:nvSpPr>
        <p:spPr>
          <a:xfrm>
            <a:off x="75475" y="1499900"/>
            <a:ext cx="2179200" cy="405600"/>
          </a:xfrm>
          <a:prstGeom prst="rect">
            <a:avLst/>
          </a:prstGeom>
          <a:solidFill>
            <a:srgbClr val="E8F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6"/>
          <p:cNvSpPr txBox="1"/>
          <p:nvPr/>
        </p:nvSpPr>
        <p:spPr>
          <a:xfrm>
            <a:off x="130575" y="-10875"/>
            <a:ext cx="9056100" cy="12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PT Sans"/>
                <a:ea typeface="PT Sans"/>
                <a:cs typeface="PT Sans"/>
                <a:sym typeface="PT Sans"/>
              </a:rPr>
              <a:t>Going upstream</a:t>
            </a:r>
            <a:r>
              <a:rPr lang="en-US" sz="2400">
                <a:latin typeface="PT Sans"/>
                <a:ea typeface="PT Sans"/>
                <a:cs typeface="PT Sans"/>
                <a:sym typeface="PT Sans"/>
              </a:rPr>
              <a:t> past dams and culverts is </a:t>
            </a:r>
            <a:r>
              <a:rPr b="1" lang="en-US" sz="2400">
                <a:latin typeface="PT Sans"/>
                <a:ea typeface="PT Sans"/>
                <a:cs typeface="PT Sans"/>
                <a:sym typeface="PT Sans"/>
              </a:rPr>
              <a:t>only part of the problem.</a:t>
            </a:r>
            <a:r>
              <a:rPr lang="en-US" sz="2400">
                <a:latin typeface="PT Sans"/>
                <a:ea typeface="PT Sans"/>
                <a:cs typeface="PT Sans"/>
                <a:sym typeface="PT Sans"/>
              </a:rPr>
              <a:t> Remember the Herring lifecycle? </a:t>
            </a:r>
            <a:endParaRPr sz="2400">
              <a:latin typeface="PT Sans"/>
              <a:ea typeface="PT Sans"/>
              <a:cs typeface="PT Sans"/>
              <a:sym typeface="PT Sans"/>
            </a:endParaRPr>
          </a:p>
          <a:p>
            <a:pPr indent="0" lvl="0" marL="0" rtl="0" algn="l">
              <a:spcBef>
                <a:spcPts val="0"/>
              </a:spcBef>
              <a:spcAft>
                <a:spcPts val="0"/>
              </a:spcAft>
              <a:buNone/>
            </a:pPr>
            <a:r>
              <a:rPr i="1" lang="en-US" sz="2400">
                <a:latin typeface="PT Sans"/>
                <a:ea typeface="PT Sans"/>
                <a:cs typeface="PT Sans"/>
                <a:sym typeface="PT Sans"/>
              </a:rPr>
              <a:t>Now add barriers into the mix...</a:t>
            </a:r>
            <a:r>
              <a:rPr lang="en-US" sz="2400">
                <a:latin typeface="PT Sans"/>
                <a:ea typeface="PT Sans"/>
                <a:cs typeface="PT Sans"/>
                <a:sym typeface="PT Sans"/>
              </a:rPr>
              <a:t> </a:t>
            </a:r>
            <a:endParaRPr sz="2400">
              <a:latin typeface="PT Sans"/>
              <a:ea typeface="PT Sans"/>
              <a:cs typeface="PT Sans"/>
              <a:sym typeface="PT Sans"/>
            </a:endParaRPr>
          </a:p>
        </p:txBody>
      </p:sp>
      <p:sp>
        <p:nvSpPr>
          <p:cNvPr id="272" name="Google Shape;272;p26"/>
          <p:cNvSpPr/>
          <p:nvPr/>
        </p:nvSpPr>
        <p:spPr>
          <a:xfrm>
            <a:off x="3009225" y="2641325"/>
            <a:ext cx="2763950" cy="584850"/>
          </a:xfrm>
          <a:custGeom>
            <a:rect b="b" l="l" r="r" t="t"/>
            <a:pathLst>
              <a:path extrusionOk="0" h="23394" w="110558">
                <a:moveTo>
                  <a:pt x="0" y="10942"/>
                </a:moveTo>
                <a:lnTo>
                  <a:pt x="7546" y="23017"/>
                </a:lnTo>
                <a:lnTo>
                  <a:pt x="27922" y="23017"/>
                </a:lnTo>
                <a:lnTo>
                  <a:pt x="50185" y="19244"/>
                </a:lnTo>
                <a:lnTo>
                  <a:pt x="110558" y="23394"/>
                </a:lnTo>
                <a:lnTo>
                  <a:pt x="89050" y="0"/>
                </a:lnTo>
                <a:lnTo>
                  <a:pt x="1509" y="6414"/>
                </a:lnTo>
                <a:close/>
              </a:path>
            </a:pathLst>
          </a:custGeom>
          <a:solidFill>
            <a:srgbClr val="E5F3FF"/>
          </a:solidFill>
          <a:ln cap="flat" cmpd="sng" w="9525">
            <a:solidFill>
              <a:srgbClr val="E5F3FF"/>
            </a:solidFill>
            <a:prstDash val="solid"/>
            <a:round/>
            <a:headEnd len="med" w="med" type="none"/>
            <a:tailEnd len="med" w="med" type="none"/>
          </a:ln>
        </p:spPr>
      </p:sp>
      <p:sp>
        <p:nvSpPr>
          <p:cNvPr id="273" name="Google Shape;273;p26"/>
          <p:cNvSpPr/>
          <p:nvPr/>
        </p:nvSpPr>
        <p:spPr>
          <a:xfrm rot="-1647974">
            <a:off x="5748709" y="1677354"/>
            <a:ext cx="1508941" cy="1022562"/>
          </a:xfrm>
          <a:custGeom>
            <a:rect b="b" l="l" r="r" t="t"/>
            <a:pathLst>
              <a:path extrusionOk="0" h="23394" w="110558">
                <a:moveTo>
                  <a:pt x="0" y="10942"/>
                </a:moveTo>
                <a:lnTo>
                  <a:pt x="7546" y="23017"/>
                </a:lnTo>
                <a:lnTo>
                  <a:pt x="27922" y="23017"/>
                </a:lnTo>
                <a:lnTo>
                  <a:pt x="50185" y="19244"/>
                </a:lnTo>
                <a:lnTo>
                  <a:pt x="110558" y="23394"/>
                </a:lnTo>
                <a:lnTo>
                  <a:pt x="89050" y="0"/>
                </a:lnTo>
                <a:lnTo>
                  <a:pt x="1509" y="6414"/>
                </a:lnTo>
                <a:close/>
              </a:path>
            </a:pathLst>
          </a:custGeom>
          <a:solidFill>
            <a:srgbClr val="BAD4FF"/>
          </a:solidFill>
          <a:ln>
            <a:noFill/>
          </a:ln>
        </p:spPr>
      </p:sp>
      <p:sp>
        <p:nvSpPr>
          <p:cNvPr id="274" name="Google Shape;274;p26"/>
          <p:cNvSpPr/>
          <p:nvPr/>
        </p:nvSpPr>
        <p:spPr>
          <a:xfrm rot="-6577062">
            <a:off x="2544319" y="3904143"/>
            <a:ext cx="2720834" cy="2296203"/>
          </a:xfrm>
          <a:prstGeom prst="cube">
            <a:avLst>
              <a:gd fmla="val 93578" name="adj"/>
            </a:avLst>
          </a:prstGeom>
          <a:solidFill>
            <a:srgbClr val="FF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6"/>
          <p:cNvSpPr/>
          <p:nvPr/>
        </p:nvSpPr>
        <p:spPr>
          <a:xfrm>
            <a:off x="5600450" y="1027200"/>
            <a:ext cx="1251900" cy="1603200"/>
          </a:xfrm>
          <a:prstGeom prst="curvedRightArrow">
            <a:avLst>
              <a:gd fmla="val 50000" name="adj1"/>
              <a:gd fmla="val 38766" name="adj2"/>
              <a:gd fmla="val 25000" name="adj3"/>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6"/>
          <p:cNvSpPr/>
          <p:nvPr/>
        </p:nvSpPr>
        <p:spPr>
          <a:xfrm>
            <a:off x="6093875" y="996525"/>
            <a:ext cx="2999700" cy="8733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6"/>
          <p:cNvSpPr txBox="1"/>
          <p:nvPr/>
        </p:nvSpPr>
        <p:spPr>
          <a:xfrm>
            <a:off x="6329000" y="995075"/>
            <a:ext cx="2763900" cy="7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Faced with a dam, some fish just turn around.</a:t>
            </a:r>
            <a:endParaRPr sz="1800">
              <a:latin typeface="PT Sans"/>
              <a:ea typeface="PT Sans"/>
              <a:cs typeface="PT Sans"/>
              <a:sym typeface="PT Sans"/>
            </a:endParaRPr>
          </a:p>
        </p:txBody>
      </p:sp>
      <p:sp>
        <p:nvSpPr>
          <p:cNvPr id="278" name="Google Shape;278;p26"/>
          <p:cNvSpPr/>
          <p:nvPr/>
        </p:nvSpPr>
        <p:spPr>
          <a:xfrm rot="-1646518">
            <a:off x="6846939" y="3137741"/>
            <a:ext cx="363449" cy="1022562"/>
          </a:xfrm>
          <a:custGeom>
            <a:rect b="b" l="l" r="r" t="t"/>
            <a:pathLst>
              <a:path extrusionOk="0" h="23394" w="110558">
                <a:moveTo>
                  <a:pt x="0" y="10942"/>
                </a:moveTo>
                <a:lnTo>
                  <a:pt x="7546" y="23017"/>
                </a:lnTo>
                <a:lnTo>
                  <a:pt x="27922" y="23017"/>
                </a:lnTo>
                <a:lnTo>
                  <a:pt x="50185" y="19244"/>
                </a:lnTo>
                <a:lnTo>
                  <a:pt x="110558" y="23394"/>
                </a:lnTo>
                <a:lnTo>
                  <a:pt x="89050" y="0"/>
                </a:lnTo>
                <a:lnTo>
                  <a:pt x="1509" y="6414"/>
                </a:lnTo>
                <a:close/>
              </a:path>
            </a:pathLst>
          </a:custGeom>
          <a:solidFill>
            <a:srgbClr val="BAD4FF"/>
          </a:solidFill>
          <a:ln>
            <a:noFill/>
          </a:ln>
        </p:spPr>
      </p:sp>
      <p:sp>
        <p:nvSpPr>
          <p:cNvPr id="279" name="Google Shape;279;p26"/>
          <p:cNvSpPr/>
          <p:nvPr/>
        </p:nvSpPr>
        <p:spPr>
          <a:xfrm rot="-5675411">
            <a:off x="4104223" y="1492351"/>
            <a:ext cx="4089818" cy="3459898"/>
          </a:xfrm>
          <a:prstGeom prst="cube">
            <a:avLst>
              <a:gd fmla="val 93578" name="adj"/>
            </a:avLst>
          </a:prstGeom>
          <a:solidFill>
            <a:srgbClr val="FF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6"/>
          <p:cNvSpPr/>
          <p:nvPr/>
        </p:nvSpPr>
        <p:spPr>
          <a:xfrm>
            <a:off x="2150800" y="1161025"/>
            <a:ext cx="3201875" cy="1804875"/>
          </a:xfrm>
          <a:prstGeom prst="flowChartPunchedTape">
            <a:avLst/>
          </a:prstGeom>
          <a:solidFill>
            <a:srgbClr val="EFEFEF"/>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6"/>
          <p:cNvSpPr/>
          <p:nvPr/>
        </p:nvSpPr>
        <p:spPr>
          <a:xfrm rot="-4837814">
            <a:off x="1412031" y="2092081"/>
            <a:ext cx="2259141" cy="1665035"/>
          </a:xfrm>
          <a:prstGeom prst="cube">
            <a:avLst>
              <a:gd fmla="val 93578" name="adj"/>
            </a:avLst>
          </a:prstGeom>
          <a:solidFill>
            <a:srgbClr val="FF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6"/>
          <p:cNvSpPr txBox="1"/>
          <p:nvPr/>
        </p:nvSpPr>
        <p:spPr>
          <a:xfrm>
            <a:off x="2456775" y="1541050"/>
            <a:ext cx="2895900" cy="9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Once over a dam, fish are exhausted and likely to encounter MORE barriers.</a:t>
            </a:r>
            <a:endParaRPr sz="1800">
              <a:latin typeface="PT Sans"/>
              <a:ea typeface="PT Sans"/>
              <a:cs typeface="PT Sans"/>
              <a:sym typeface="PT Sans"/>
            </a:endParaRPr>
          </a:p>
        </p:txBody>
      </p:sp>
      <p:sp>
        <p:nvSpPr>
          <p:cNvPr id="283" name="Google Shape;283;p26"/>
          <p:cNvSpPr/>
          <p:nvPr/>
        </p:nvSpPr>
        <p:spPr>
          <a:xfrm>
            <a:off x="1037650" y="461820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6"/>
          <p:cNvSpPr/>
          <p:nvPr/>
        </p:nvSpPr>
        <p:spPr>
          <a:xfrm>
            <a:off x="2001325" y="514795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6"/>
          <p:cNvSpPr/>
          <p:nvPr/>
        </p:nvSpPr>
        <p:spPr>
          <a:xfrm>
            <a:off x="521750" y="526260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6"/>
          <p:cNvSpPr/>
          <p:nvPr/>
        </p:nvSpPr>
        <p:spPr>
          <a:xfrm>
            <a:off x="1037650" y="5848925"/>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6"/>
          <p:cNvSpPr/>
          <p:nvPr/>
        </p:nvSpPr>
        <p:spPr>
          <a:xfrm>
            <a:off x="1261538" y="5322125"/>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6"/>
          <p:cNvSpPr/>
          <p:nvPr/>
        </p:nvSpPr>
        <p:spPr>
          <a:xfrm>
            <a:off x="122625" y="3177938"/>
            <a:ext cx="2688600" cy="1468500"/>
          </a:xfrm>
          <a:prstGeom prst="rect">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6"/>
          <p:cNvSpPr txBox="1"/>
          <p:nvPr/>
        </p:nvSpPr>
        <p:spPr>
          <a:xfrm>
            <a:off x="264225" y="3415525"/>
            <a:ext cx="2405400" cy="12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Less fish making </a:t>
            </a:r>
            <a:endParaRPr sz="1800">
              <a:latin typeface="PT Sans"/>
              <a:ea typeface="PT Sans"/>
              <a:cs typeface="PT Sans"/>
              <a:sym typeface="PT Sans"/>
            </a:endParaRPr>
          </a:p>
          <a:p>
            <a:pPr indent="0" lvl="0" marL="0" rtl="0" algn="l">
              <a:spcBef>
                <a:spcPts val="0"/>
              </a:spcBef>
              <a:spcAft>
                <a:spcPts val="0"/>
              </a:spcAft>
              <a:buNone/>
            </a:pPr>
            <a:r>
              <a:rPr lang="en-US" sz="1800">
                <a:latin typeface="PT Sans"/>
                <a:ea typeface="PT Sans"/>
                <a:cs typeface="PT Sans"/>
                <a:sym typeface="PT Sans"/>
              </a:rPr>
              <a:t>their way to spawning </a:t>
            </a:r>
            <a:endParaRPr sz="1800">
              <a:latin typeface="PT Sans"/>
              <a:ea typeface="PT Sans"/>
              <a:cs typeface="PT Sans"/>
              <a:sym typeface="PT Sans"/>
            </a:endParaRPr>
          </a:p>
          <a:p>
            <a:pPr indent="0" lvl="0" marL="0" rtl="0" algn="l">
              <a:spcBef>
                <a:spcPts val="0"/>
              </a:spcBef>
              <a:spcAft>
                <a:spcPts val="0"/>
              </a:spcAft>
              <a:buNone/>
            </a:pPr>
            <a:r>
              <a:rPr lang="en-US" sz="1800">
                <a:latin typeface="PT Sans"/>
                <a:ea typeface="PT Sans"/>
                <a:cs typeface="PT Sans"/>
                <a:sym typeface="PT Sans"/>
              </a:rPr>
              <a:t>areas = less baby fish!</a:t>
            </a:r>
            <a:endParaRPr sz="1800">
              <a:latin typeface="PT Sans"/>
              <a:ea typeface="PT Sans"/>
              <a:cs typeface="PT Sans"/>
              <a:sym typeface="PT Sans"/>
            </a:endParaRPr>
          </a:p>
        </p:txBody>
      </p:sp>
      <p:sp>
        <p:nvSpPr>
          <p:cNvPr id="290" name="Google Shape;290;p26"/>
          <p:cNvSpPr/>
          <p:nvPr/>
        </p:nvSpPr>
        <p:spPr>
          <a:xfrm>
            <a:off x="6342100" y="543240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6"/>
          <p:cNvSpPr/>
          <p:nvPr/>
        </p:nvSpPr>
        <p:spPr>
          <a:xfrm>
            <a:off x="6503950" y="482110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6"/>
          <p:cNvSpPr/>
          <p:nvPr/>
        </p:nvSpPr>
        <p:spPr>
          <a:xfrm>
            <a:off x="7109275" y="549195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6"/>
          <p:cNvSpPr/>
          <p:nvPr/>
        </p:nvSpPr>
        <p:spPr>
          <a:xfrm>
            <a:off x="6093875" y="5147950"/>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6"/>
          <p:cNvSpPr/>
          <p:nvPr/>
        </p:nvSpPr>
        <p:spPr>
          <a:xfrm>
            <a:off x="2811850" y="5538800"/>
            <a:ext cx="1679100" cy="772500"/>
          </a:xfrm>
          <a:prstGeom prst="rect">
            <a:avLst/>
          </a:prstGeom>
          <a:solidFill>
            <a:srgbClr val="E5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6"/>
          <p:cNvSpPr/>
          <p:nvPr/>
        </p:nvSpPr>
        <p:spPr>
          <a:xfrm rot="1469992">
            <a:off x="3121210" y="5393851"/>
            <a:ext cx="1679081" cy="772479"/>
          </a:xfrm>
          <a:prstGeom prst="rect">
            <a:avLst/>
          </a:prstGeom>
          <a:solidFill>
            <a:srgbClr val="E5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6"/>
          <p:cNvSpPr/>
          <p:nvPr/>
        </p:nvSpPr>
        <p:spPr>
          <a:xfrm>
            <a:off x="6503950" y="5182575"/>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6"/>
          <p:cNvSpPr/>
          <p:nvPr/>
        </p:nvSpPr>
        <p:spPr>
          <a:xfrm>
            <a:off x="6588850" y="5682625"/>
            <a:ext cx="566100" cy="46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6"/>
          <p:cNvSpPr/>
          <p:nvPr/>
        </p:nvSpPr>
        <p:spPr>
          <a:xfrm>
            <a:off x="7285425" y="3516425"/>
            <a:ext cx="1679100" cy="873300"/>
          </a:xfrm>
          <a:prstGeom prst="wedgeEllipseCallout">
            <a:avLst>
              <a:gd fmla="val 64048" name="adj1"/>
              <a:gd fmla="val -67285" name="adj2"/>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6"/>
          <p:cNvSpPr/>
          <p:nvPr/>
        </p:nvSpPr>
        <p:spPr>
          <a:xfrm>
            <a:off x="4056325" y="4465725"/>
            <a:ext cx="2084700" cy="1804800"/>
          </a:xfrm>
          <a:prstGeom prst="rect">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6"/>
          <p:cNvSpPr txBox="1"/>
          <p:nvPr/>
        </p:nvSpPr>
        <p:spPr>
          <a:xfrm>
            <a:off x="4155325" y="4618200"/>
            <a:ext cx="2010600" cy="14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Which means less fish returning to these spawning grounds as adults.</a:t>
            </a:r>
            <a:endParaRPr sz="1800">
              <a:latin typeface="PT Sans"/>
              <a:ea typeface="PT Sans"/>
              <a:cs typeface="PT Sans"/>
              <a:sym typeface="PT Sans"/>
            </a:endParaRPr>
          </a:p>
        </p:txBody>
      </p:sp>
      <p:sp>
        <p:nvSpPr>
          <p:cNvPr id="301" name="Google Shape;301;p26"/>
          <p:cNvSpPr txBox="1"/>
          <p:nvPr/>
        </p:nvSpPr>
        <p:spPr>
          <a:xfrm>
            <a:off x="7606175" y="3714525"/>
            <a:ext cx="1122600" cy="52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Caveat"/>
                <a:ea typeface="Caveat"/>
                <a:cs typeface="Caveat"/>
                <a:sym typeface="Caveat"/>
              </a:rPr>
              <a:t>No thanks!</a:t>
            </a:r>
            <a:endParaRPr b="1" sz="1800">
              <a:solidFill>
                <a:schemeClr val="dk2"/>
              </a:solidFill>
              <a:latin typeface="Caveat"/>
              <a:ea typeface="Caveat"/>
              <a:cs typeface="Caveat"/>
              <a:sym typeface="Caveat"/>
            </a:endParaRPr>
          </a:p>
        </p:txBody>
      </p:sp>
      <p:sp>
        <p:nvSpPr>
          <p:cNvPr id="302" name="Google Shape;302;p26"/>
          <p:cNvSpPr/>
          <p:nvPr/>
        </p:nvSpPr>
        <p:spPr>
          <a:xfrm rot="2967490">
            <a:off x="5661216" y="3866677"/>
            <a:ext cx="1242071" cy="584886"/>
          </a:xfrm>
          <a:custGeom>
            <a:rect b="b" l="l" r="r" t="t"/>
            <a:pathLst>
              <a:path extrusionOk="0" h="23394" w="110558">
                <a:moveTo>
                  <a:pt x="0" y="10942"/>
                </a:moveTo>
                <a:lnTo>
                  <a:pt x="7546" y="23017"/>
                </a:lnTo>
                <a:lnTo>
                  <a:pt x="27922" y="23017"/>
                </a:lnTo>
                <a:lnTo>
                  <a:pt x="50185" y="19244"/>
                </a:lnTo>
                <a:lnTo>
                  <a:pt x="110558" y="23394"/>
                </a:lnTo>
                <a:lnTo>
                  <a:pt x="89050" y="0"/>
                </a:lnTo>
                <a:lnTo>
                  <a:pt x="1509" y="6414"/>
                </a:lnTo>
                <a:close/>
              </a:path>
            </a:pathLst>
          </a:custGeom>
          <a:solidFill>
            <a:srgbClr val="E5F3FF"/>
          </a:solidFill>
          <a:ln cap="flat" cmpd="sng" w="9525">
            <a:solidFill>
              <a:srgbClr val="E5F3FF"/>
            </a:solidFill>
            <a:prstDash val="solid"/>
            <a:round/>
            <a:headEnd len="med" w="med" type="none"/>
            <a:tailEnd len="med" w="med" type="none"/>
          </a:ln>
        </p:spPr>
      </p:sp>
      <p:sp>
        <p:nvSpPr>
          <p:cNvPr id="303" name="Google Shape;303;p26"/>
          <p:cNvSpPr/>
          <p:nvPr/>
        </p:nvSpPr>
        <p:spPr>
          <a:xfrm>
            <a:off x="8046600" y="5254350"/>
            <a:ext cx="1047000" cy="945300"/>
          </a:xfrm>
          <a:prstGeom prst="rect">
            <a:avLst/>
          </a:prstGeom>
          <a:solidFill>
            <a:srgbClr val="E5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6"/>
          <p:cNvSpPr/>
          <p:nvPr/>
        </p:nvSpPr>
        <p:spPr>
          <a:xfrm>
            <a:off x="-94325" y="6310875"/>
            <a:ext cx="9923700" cy="405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6"/>
          <p:cNvSpPr/>
          <p:nvPr/>
        </p:nvSpPr>
        <p:spPr>
          <a:xfrm>
            <a:off x="-649425" y="1161025"/>
            <a:ext cx="724800" cy="524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6"/>
          <p:cNvSpPr/>
          <p:nvPr/>
        </p:nvSpPr>
        <p:spPr>
          <a:xfrm>
            <a:off x="9109500" y="1161025"/>
            <a:ext cx="724800" cy="524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pic>
        <p:nvPicPr>
          <p:cNvPr id="312" name="Google Shape;312;p27"/>
          <p:cNvPicPr preferRelativeResize="0"/>
          <p:nvPr/>
        </p:nvPicPr>
        <p:blipFill>
          <a:blip r:embed="rId3">
            <a:alphaModFix/>
          </a:blip>
          <a:stretch>
            <a:fillRect/>
          </a:stretch>
        </p:blipFill>
        <p:spPr>
          <a:xfrm>
            <a:off x="0" y="1711603"/>
            <a:ext cx="9144000" cy="5146396"/>
          </a:xfrm>
          <a:prstGeom prst="rect">
            <a:avLst/>
          </a:prstGeom>
          <a:noFill/>
          <a:ln>
            <a:noFill/>
          </a:ln>
        </p:spPr>
      </p:pic>
      <p:sp>
        <p:nvSpPr>
          <p:cNvPr id="313" name="Google Shape;313;p27"/>
          <p:cNvSpPr txBox="1"/>
          <p:nvPr/>
        </p:nvSpPr>
        <p:spPr>
          <a:xfrm>
            <a:off x="345000" y="629200"/>
            <a:ext cx="8606400" cy="15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Herring are a </a:t>
            </a:r>
            <a:r>
              <a:rPr b="1" lang="en-US" sz="1800">
                <a:latin typeface="PT Sans"/>
                <a:ea typeface="PT Sans"/>
                <a:cs typeface="PT Sans"/>
                <a:sym typeface="PT Sans"/>
              </a:rPr>
              <a:t>keystone species </a:t>
            </a:r>
            <a:r>
              <a:rPr lang="en-US" sz="1800">
                <a:latin typeface="PT Sans"/>
                <a:ea typeface="PT Sans"/>
                <a:cs typeface="PT Sans"/>
                <a:sym typeface="PT Sans"/>
              </a:rPr>
              <a:t>due to their importance in the food web.</a:t>
            </a:r>
            <a:endParaRPr sz="1800">
              <a:latin typeface="PT Sans"/>
              <a:ea typeface="PT Sans"/>
              <a:cs typeface="PT Sans"/>
              <a:sym typeface="PT Sans"/>
            </a:endParaRPr>
          </a:p>
          <a:p>
            <a:pPr indent="0" lvl="0" marL="0" rtl="0" algn="l">
              <a:spcBef>
                <a:spcPts val="0"/>
              </a:spcBef>
              <a:spcAft>
                <a:spcPts val="0"/>
              </a:spcAft>
              <a:buNone/>
            </a:pPr>
            <a:r>
              <a:t/>
            </a:r>
            <a:endParaRPr sz="1800">
              <a:latin typeface="PT Sans"/>
              <a:ea typeface="PT Sans"/>
              <a:cs typeface="PT Sans"/>
              <a:sym typeface="PT Sans"/>
            </a:endParaRPr>
          </a:p>
          <a:p>
            <a:pPr indent="0" lvl="0" marL="0" rtl="0" algn="l">
              <a:spcBef>
                <a:spcPts val="0"/>
              </a:spcBef>
              <a:spcAft>
                <a:spcPts val="0"/>
              </a:spcAft>
              <a:buNone/>
            </a:pPr>
            <a:r>
              <a:rPr lang="en-US" sz="1800">
                <a:latin typeface="PT Sans"/>
                <a:ea typeface="PT Sans"/>
                <a:cs typeface="PT Sans"/>
                <a:sym typeface="PT Sans"/>
              </a:rPr>
              <a:t>Many species eat herring, including sea birds, dolphins, orcas, seals, sharks, predator fish (like tuna) and humans. Marine predators alone can consume 300,000 tons of herring a year! </a:t>
            </a:r>
            <a:endParaRPr sz="1800">
              <a:latin typeface="PT Sans"/>
              <a:ea typeface="PT Sans"/>
              <a:cs typeface="PT Sans"/>
              <a:sym typeface="PT Sans"/>
            </a:endParaRPr>
          </a:p>
          <a:p>
            <a:pPr indent="0" lvl="0" marL="0" rtl="0" algn="l">
              <a:spcBef>
                <a:spcPts val="0"/>
              </a:spcBef>
              <a:spcAft>
                <a:spcPts val="0"/>
              </a:spcAft>
              <a:buNone/>
            </a:pPr>
            <a:r>
              <a:t/>
            </a:r>
            <a:endParaRPr sz="1800">
              <a:latin typeface="PT Sans"/>
              <a:ea typeface="PT Sans"/>
              <a:cs typeface="PT Sans"/>
              <a:sym typeface="PT Sans"/>
            </a:endParaRPr>
          </a:p>
        </p:txBody>
      </p:sp>
      <p:sp>
        <p:nvSpPr>
          <p:cNvPr id="314" name="Google Shape;314;p27"/>
          <p:cNvSpPr txBox="1"/>
          <p:nvPr/>
        </p:nvSpPr>
        <p:spPr>
          <a:xfrm>
            <a:off x="6651200" y="5536575"/>
            <a:ext cx="16155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latin typeface="Calibri"/>
                <a:ea typeface="Calibri"/>
                <a:cs typeface="Calibri"/>
                <a:sym typeface="Calibri"/>
              </a:rPr>
              <a:t>Like HERRING!</a:t>
            </a:r>
            <a:endParaRPr b="1" sz="1800">
              <a:latin typeface="Calibri"/>
              <a:ea typeface="Calibri"/>
              <a:cs typeface="Calibri"/>
              <a:sym typeface="Calibri"/>
            </a:endParaRPr>
          </a:p>
        </p:txBody>
      </p:sp>
      <p:sp>
        <p:nvSpPr>
          <p:cNvPr id="315" name="Google Shape;315;p27"/>
          <p:cNvSpPr txBox="1"/>
          <p:nvPr/>
        </p:nvSpPr>
        <p:spPr>
          <a:xfrm>
            <a:off x="345000" y="130600"/>
            <a:ext cx="7117500" cy="6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000">
                <a:latin typeface="PT Sans"/>
                <a:ea typeface="PT Sans"/>
                <a:cs typeface="PT Sans"/>
                <a:sym typeface="PT Sans"/>
              </a:rPr>
              <a:t>That’s bad for more than the Herring.</a:t>
            </a:r>
            <a:endParaRPr b="1" sz="3000">
              <a:latin typeface="PT Sans"/>
              <a:ea typeface="PT Sans"/>
              <a:cs typeface="PT Sans"/>
              <a:sym typeface="PT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28"/>
          <p:cNvSpPr txBox="1"/>
          <p:nvPr/>
        </p:nvSpPr>
        <p:spPr>
          <a:xfrm>
            <a:off x="322175" y="291675"/>
            <a:ext cx="8564100" cy="56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900">
                <a:latin typeface="PT Sans"/>
                <a:ea typeface="PT Sans"/>
                <a:cs typeface="PT Sans"/>
                <a:sym typeface="PT Sans"/>
              </a:rPr>
              <a:t>The Ipswich River once had annual runs of Herring numbering in the MILLIONS!</a:t>
            </a:r>
            <a:endParaRPr b="1" sz="1900">
              <a:latin typeface="PT Sans"/>
              <a:ea typeface="PT Sans"/>
              <a:cs typeface="PT Sans"/>
              <a:sym typeface="PT Sans"/>
            </a:endParaRPr>
          </a:p>
        </p:txBody>
      </p:sp>
      <p:sp>
        <p:nvSpPr>
          <p:cNvPr id="322" name="Google Shape;322;p28"/>
          <p:cNvSpPr txBox="1"/>
          <p:nvPr/>
        </p:nvSpPr>
        <p:spPr>
          <a:xfrm>
            <a:off x="322175" y="942600"/>
            <a:ext cx="3479400" cy="187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Since </a:t>
            </a:r>
            <a:r>
              <a:rPr lang="en-US" sz="1800">
                <a:latin typeface="PT Sans"/>
                <a:ea typeface="PT Sans"/>
                <a:cs typeface="PT Sans"/>
                <a:sym typeface="PT Sans"/>
              </a:rPr>
              <a:t>Herring are so important to maintaining the balance of life their migrations were once cause for celebration.</a:t>
            </a:r>
            <a:endParaRPr sz="1800">
              <a:latin typeface="PT Sans"/>
              <a:ea typeface="PT Sans"/>
              <a:cs typeface="PT Sans"/>
              <a:sym typeface="PT Sans"/>
            </a:endParaRPr>
          </a:p>
        </p:txBody>
      </p:sp>
      <p:sp>
        <p:nvSpPr>
          <p:cNvPr id="323" name="Google Shape;323;p28"/>
          <p:cNvSpPr txBox="1"/>
          <p:nvPr/>
        </p:nvSpPr>
        <p:spPr>
          <a:xfrm>
            <a:off x="264900" y="2769825"/>
            <a:ext cx="3677400" cy="170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These days, their return is remarked by a few dedicated volunteers </a:t>
            </a:r>
            <a:r>
              <a:rPr lang="en-US" sz="1800">
                <a:solidFill>
                  <a:schemeClr val="dk1"/>
                </a:solidFill>
                <a:latin typeface="PT Sans"/>
                <a:ea typeface="PT Sans"/>
                <a:cs typeface="PT Sans"/>
                <a:sym typeface="PT Sans"/>
              </a:rPr>
              <a:t>and the Ipswich Mills fish ladder. </a:t>
            </a:r>
            <a:endParaRPr sz="1800">
              <a:latin typeface="PT Sans"/>
              <a:ea typeface="PT Sans"/>
              <a:cs typeface="PT Sans"/>
              <a:sym typeface="PT Sans"/>
            </a:endParaRPr>
          </a:p>
        </p:txBody>
      </p:sp>
      <p:sp>
        <p:nvSpPr>
          <p:cNvPr id="324" name="Google Shape;324;p28"/>
          <p:cNvSpPr txBox="1"/>
          <p:nvPr/>
        </p:nvSpPr>
        <p:spPr>
          <a:xfrm>
            <a:off x="4405325" y="4683625"/>
            <a:ext cx="42072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Together the volunteer and fish cam counts let us calculate current Herring run sizes which have shrunk to around only </a:t>
            </a:r>
            <a:r>
              <a:rPr b="1" lang="en-US" sz="1800">
                <a:latin typeface="PT Sans"/>
                <a:ea typeface="PT Sans"/>
                <a:cs typeface="PT Sans"/>
                <a:sym typeface="PT Sans"/>
              </a:rPr>
              <a:t>400.</a:t>
            </a:r>
            <a:endParaRPr b="1" sz="1800">
              <a:latin typeface="PT Sans"/>
              <a:ea typeface="PT Sans"/>
              <a:cs typeface="PT Sans"/>
              <a:sym typeface="PT Sans"/>
            </a:endParaRPr>
          </a:p>
        </p:txBody>
      </p:sp>
      <p:pic>
        <p:nvPicPr>
          <p:cNvPr descr="C:\Users\Brian\Google Drive\Water Monitoring\Herring Count\2016\IpswichHerringPhotos\1_2016-05-10_19-54-35_large.jpg" id="325" name="Google Shape;325;p28"/>
          <p:cNvPicPr preferRelativeResize="0"/>
          <p:nvPr/>
        </p:nvPicPr>
        <p:blipFill rotWithShape="1">
          <a:blip r:embed="rId3">
            <a:alphaModFix/>
          </a:blip>
          <a:srcRect b="0" l="0" r="0" t="18253"/>
          <a:stretch/>
        </p:blipFill>
        <p:spPr>
          <a:xfrm>
            <a:off x="0" y="4278575"/>
            <a:ext cx="4207225" cy="2579425"/>
          </a:xfrm>
          <a:prstGeom prst="rect">
            <a:avLst/>
          </a:prstGeom>
          <a:noFill/>
          <a:ln>
            <a:noFill/>
          </a:ln>
        </p:spPr>
      </p:pic>
      <p:pic>
        <p:nvPicPr>
          <p:cNvPr id="326" name="Google Shape;326;p28"/>
          <p:cNvPicPr preferRelativeResize="0"/>
          <p:nvPr/>
        </p:nvPicPr>
        <p:blipFill rotWithShape="1">
          <a:blip r:embed="rId4">
            <a:alphaModFix/>
          </a:blip>
          <a:srcRect b="10434" l="0" r="0" t="0"/>
          <a:stretch/>
        </p:blipFill>
        <p:spPr>
          <a:xfrm>
            <a:off x="4207225" y="953900"/>
            <a:ext cx="4936773" cy="33162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pic>
        <p:nvPicPr>
          <p:cNvPr descr="Barnegat Bay Partnership researchers study river herring populations in Westecunk Creek, a tributary of the bay, both before and after removal of a dam that was blocking fish passage. River herring populations have undergone a steep decline along the Atlantic coast in recent years.  One of the causes is barriers like dams that impede fish movement upstream for spawning." id="332" name="Google Shape;332;p29" title="Dam Removal on Westecunk Creek Benefits River Herring Population">
            <a:hlinkClick r:id="rId3"/>
          </p:cNvPr>
          <p:cNvPicPr preferRelativeResize="0"/>
          <p:nvPr/>
        </p:nvPicPr>
        <p:blipFill>
          <a:blip r:embed="rId4">
            <a:alphaModFix/>
          </a:blip>
          <a:stretch>
            <a:fillRect/>
          </a:stretch>
        </p:blipFill>
        <p:spPr>
          <a:xfrm>
            <a:off x="0" y="773475"/>
            <a:ext cx="9144000" cy="6858000"/>
          </a:xfrm>
          <a:prstGeom prst="rect">
            <a:avLst/>
          </a:prstGeom>
          <a:noFill/>
          <a:ln>
            <a:noFill/>
          </a:ln>
        </p:spPr>
      </p:pic>
      <p:sp>
        <p:nvSpPr>
          <p:cNvPr id="333" name="Google Shape;333;p29"/>
          <p:cNvSpPr txBox="1"/>
          <p:nvPr/>
        </p:nvSpPr>
        <p:spPr>
          <a:xfrm>
            <a:off x="1499900" y="160375"/>
            <a:ext cx="6405300" cy="54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latin typeface="PT Sans"/>
                <a:ea typeface="PT Sans"/>
                <a:cs typeface="PT Sans"/>
                <a:sym typeface="PT Sans"/>
              </a:rPr>
              <a:t>But there is hope.</a:t>
            </a:r>
            <a:endParaRPr b="1" sz="3000">
              <a:latin typeface="PT Sans"/>
              <a:ea typeface="PT Sans"/>
              <a:cs typeface="PT Sans"/>
              <a:sym typeface="PT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pic>
        <p:nvPicPr>
          <p:cNvPr id="338" name="Google Shape;338;p30"/>
          <p:cNvPicPr preferRelativeResize="0"/>
          <p:nvPr/>
        </p:nvPicPr>
        <p:blipFill rotWithShape="1">
          <a:blip r:embed="rId3">
            <a:alphaModFix/>
          </a:blip>
          <a:srcRect b="0" l="0" r="0" t="0"/>
          <a:stretch/>
        </p:blipFill>
        <p:spPr>
          <a:xfrm>
            <a:off x="142527" y="0"/>
            <a:ext cx="8858924" cy="6857998"/>
          </a:xfrm>
          <a:prstGeom prst="rect">
            <a:avLst/>
          </a:prstGeom>
          <a:noFill/>
          <a:ln>
            <a:noFill/>
          </a:ln>
        </p:spPr>
      </p:pic>
      <p:sp>
        <p:nvSpPr>
          <p:cNvPr id="339" name="Google Shape;339;p30"/>
          <p:cNvSpPr/>
          <p:nvPr/>
        </p:nvSpPr>
        <p:spPr>
          <a:xfrm>
            <a:off x="5562600" y="3422074"/>
            <a:ext cx="1600200" cy="495300"/>
          </a:xfrm>
          <a:prstGeom prst="wedgeRectCallout">
            <a:avLst>
              <a:gd fmla="val 60651" name="adj1"/>
              <a:gd fmla="val -432095" name="adj2"/>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i="0" lang="en-US" sz="1400">
                <a:solidFill>
                  <a:srgbClr val="000000"/>
                </a:solidFill>
                <a:latin typeface="Calibri"/>
                <a:ea typeface="Calibri"/>
                <a:cs typeface="Calibri"/>
                <a:sym typeface="Calibri"/>
              </a:rPr>
              <a:t>Ipswich Mills Dam (Ipswich River)</a:t>
            </a:r>
            <a:endParaRPr/>
          </a:p>
        </p:txBody>
      </p:sp>
      <p:sp>
        <p:nvSpPr>
          <p:cNvPr id="340" name="Google Shape;340;p30"/>
          <p:cNvSpPr/>
          <p:nvPr/>
        </p:nvSpPr>
        <p:spPr>
          <a:xfrm>
            <a:off x="1066800" y="3333751"/>
            <a:ext cx="1600200" cy="495300"/>
          </a:xfrm>
          <a:prstGeom prst="wedgeRectCallout">
            <a:avLst>
              <a:gd fmla="val 132223" name="adj1"/>
              <a:gd fmla="val 90049" name="adj2"/>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i="0" lang="en-US" sz="1400">
                <a:solidFill>
                  <a:srgbClr val="000000"/>
                </a:solidFill>
                <a:latin typeface="Calibri"/>
                <a:ea typeface="Calibri"/>
                <a:cs typeface="Calibri"/>
                <a:sym typeface="Calibri"/>
              </a:rPr>
              <a:t>S. Middleton Dam (Ipswich River)</a:t>
            </a:r>
            <a:endParaRPr/>
          </a:p>
        </p:txBody>
      </p:sp>
      <p:sp>
        <p:nvSpPr>
          <p:cNvPr id="341" name="Google Shape;341;p30"/>
          <p:cNvSpPr/>
          <p:nvPr/>
        </p:nvSpPr>
        <p:spPr>
          <a:xfrm>
            <a:off x="3463413" y="841273"/>
            <a:ext cx="1447800" cy="879372"/>
          </a:xfrm>
          <a:prstGeom prst="wedgeRectCallout">
            <a:avLst>
              <a:gd fmla="val 143631" name="adj1"/>
              <a:gd fmla="val 65842" name="adj2"/>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i="0" lang="en-US" sz="1400">
                <a:solidFill>
                  <a:srgbClr val="000000"/>
                </a:solidFill>
                <a:latin typeface="Calibri"/>
                <a:ea typeface="Calibri"/>
                <a:cs typeface="Calibri"/>
                <a:sym typeface="Calibri"/>
              </a:rPr>
              <a:t>Willowdale Dam (Ipswich River) fish ladder upgrade</a:t>
            </a:r>
            <a:endParaRPr/>
          </a:p>
        </p:txBody>
      </p:sp>
      <p:sp>
        <p:nvSpPr>
          <p:cNvPr id="342" name="Google Shape;342;p30"/>
          <p:cNvSpPr/>
          <p:nvPr/>
        </p:nvSpPr>
        <p:spPr>
          <a:xfrm>
            <a:off x="235825" y="4754375"/>
            <a:ext cx="6480600" cy="15849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0"/>
          <p:cNvSpPr txBox="1"/>
          <p:nvPr/>
        </p:nvSpPr>
        <p:spPr>
          <a:xfrm>
            <a:off x="441775" y="4924275"/>
            <a:ext cx="6068700" cy="14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200">
                <a:latin typeface="PT Sans"/>
                <a:ea typeface="PT Sans"/>
                <a:cs typeface="PT Sans"/>
                <a:sym typeface="PT Sans"/>
              </a:rPr>
              <a:t>Projects are underway in the Ipswich River watershed to restore flow to the river and its tributaries and open up access to Herring habitat. </a:t>
            </a:r>
            <a:endParaRPr b="1" sz="2200">
              <a:latin typeface="PT Sans"/>
              <a:ea typeface="PT Sans"/>
              <a:cs typeface="PT Sans"/>
              <a:sym typeface="PT Sans"/>
            </a:endParaRPr>
          </a:p>
        </p:txBody>
      </p:sp>
      <p:sp>
        <p:nvSpPr>
          <p:cNvPr id="344" name="Google Shape;344;p30"/>
          <p:cNvSpPr/>
          <p:nvPr/>
        </p:nvSpPr>
        <p:spPr>
          <a:xfrm>
            <a:off x="3091200" y="2245125"/>
            <a:ext cx="2757600" cy="10470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0"/>
          <p:cNvSpPr txBox="1"/>
          <p:nvPr/>
        </p:nvSpPr>
        <p:spPr>
          <a:xfrm>
            <a:off x="3282775" y="2367750"/>
            <a:ext cx="26319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Active and potential </a:t>
            </a:r>
            <a:endParaRPr sz="1800">
              <a:latin typeface="PT Sans"/>
              <a:ea typeface="PT Sans"/>
              <a:cs typeface="PT Sans"/>
              <a:sym typeface="PT Sans"/>
            </a:endParaRPr>
          </a:p>
          <a:p>
            <a:pPr indent="0" lvl="0" marL="0" rtl="0" algn="l">
              <a:spcBef>
                <a:spcPts val="0"/>
              </a:spcBef>
              <a:spcAft>
                <a:spcPts val="0"/>
              </a:spcAft>
              <a:buNone/>
            </a:pPr>
            <a:r>
              <a:rPr lang="en-US" sz="1800">
                <a:latin typeface="PT Sans"/>
                <a:ea typeface="PT Sans"/>
                <a:cs typeface="PT Sans"/>
                <a:sym typeface="PT Sans"/>
              </a:rPr>
              <a:t>dam removal projects.</a:t>
            </a:r>
            <a:endParaRPr sz="1800">
              <a:latin typeface="PT Sans"/>
              <a:ea typeface="PT Sans"/>
              <a:cs typeface="PT Sans"/>
              <a:sym typeface="PT Sans"/>
            </a:endParaRPr>
          </a:p>
        </p:txBody>
      </p:sp>
      <p:cxnSp>
        <p:nvCxnSpPr>
          <p:cNvPr id="346" name="Google Shape;346;p30"/>
          <p:cNvCxnSpPr>
            <a:stCxn id="345" idx="1"/>
            <a:endCxn id="340" idx="0"/>
          </p:cNvCxnSpPr>
          <p:nvPr/>
        </p:nvCxnSpPr>
        <p:spPr>
          <a:xfrm flipH="1">
            <a:off x="1866775" y="2707350"/>
            <a:ext cx="1416000" cy="626400"/>
          </a:xfrm>
          <a:prstGeom prst="straightConnector1">
            <a:avLst/>
          </a:prstGeom>
          <a:noFill/>
          <a:ln cap="flat" cmpd="sng" w="38100">
            <a:solidFill>
              <a:schemeClr val="accent5"/>
            </a:solidFill>
            <a:prstDash val="solid"/>
            <a:round/>
            <a:headEnd len="med" w="med" type="none"/>
            <a:tailEnd len="med" w="med" type="triangle"/>
          </a:ln>
        </p:spPr>
      </p:cxnSp>
      <p:cxnSp>
        <p:nvCxnSpPr>
          <p:cNvPr id="347" name="Google Shape;347;p30"/>
          <p:cNvCxnSpPr>
            <a:endCxn id="339" idx="0"/>
          </p:cNvCxnSpPr>
          <p:nvPr/>
        </p:nvCxnSpPr>
        <p:spPr>
          <a:xfrm>
            <a:off x="5395800" y="2650774"/>
            <a:ext cx="966900" cy="771300"/>
          </a:xfrm>
          <a:prstGeom prst="straightConnector1">
            <a:avLst/>
          </a:prstGeom>
          <a:noFill/>
          <a:ln cap="flat" cmpd="sng" w="38100">
            <a:solidFill>
              <a:schemeClr val="accent5"/>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pic>
        <p:nvPicPr>
          <p:cNvPr id="353" name="Google Shape;353;p31"/>
          <p:cNvPicPr preferRelativeResize="0"/>
          <p:nvPr/>
        </p:nvPicPr>
        <p:blipFill rotWithShape="1">
          <a:blip r:embed="rId3">
            <a:alphaModFix/>
          </a:blip>
          <a:srcRect b="0" l="0" r="0" t="2334"/>
          <a:stretch/>
        </p:blipFill>
        <p:spPr>
          <a:xfrm>
            <a:off x="471193" y="701507"/>
            <a:ext cx="8280000" cy="6249000"/>
          </a:xfrm>
          <a:prstGeom prst="rect">
            <a:avLst/>
          </a:prstGeom>
          <a:noFill/>
          <a:ln>
            <a:noFill/>
          </a:ln>
        </p:spPr>
      </p:pic>
      <p:sp>
        <p:nvSpPr>
          <p:cNvPr id="354" name="Google Shape;354;p31"/>
          <p:cNvSpPr txBox="1"/>
          <p:nvPr/>
        </p:nvSpPr>
        <p:spPr>
          <a:xfrm>
            <a:off x="254725" y="78100"/>
            <a:ext cx="6952200" cy="5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latin typeface="PT Sans"/>
                <a:ea typeface="PT Sans"/>
                <a:cs typeface="PT Sans"/>
                <a:sym typeface="PT Sans"/>
              </a:rPr>
              <a:t>One project, funded by the Nation Fish and Wildlife Foundation, </a:t>
            </a:r>
            <a:endParaRPr b="1" sz="1800">
              <a:latin typeface="PT Sans"/>
              <a:ea typeface="PT Sans"/>
              <a:cs typeface="PT Sans"/>
              <a:sym typeface="PT Sans"/>
            </a:endParaRPr>
          </a:p>
          <a:p>
            <a:pPr indent="0" lvl="0" marL="0" rtl="0" algn="l">
              <a:spcBef>
                <a:spcPts val="0"/>
              </a:spcBef>
              <a:spcAft>
                <a:spcPts val="0"/>
              </a:spcAft>
              <a:buNone/>
            </a:pPr>
            <a:r>
              <a:rPr b="1" lang="en-US" sz="1800">
                <a:latin typeface="PT Sans"/>
                <a:ea typeface="PT Sans"/>
                <a:cs typeface="PT Sans"/>
                <a:sym typeface="PT Sans"/>
              </a:rPr>
              <a:t>aims to restore the Howlett Brook watershed as Herring Habitat.</a:t>
            </a:r>
            <a:endParaRPr b="1" sz="1800">
              <a:latin typeface="PT Sans"/>
              <a:ea typeface="PT Sans"/>
              <a:cs typeface="PT Sans"/>
              <a:sym typeface="PT Sans"/>
            </a:endParaRPr>
          </a:p>
        </p:txBody>
      </p:sp>
      <p:pic>
        <p:nvPicPr>
          <p:cNvPr id="355" name="Google Shape;355;p31"/>
          <p:cNvPicPr preferRelativeResize="0"/>
          <p:nvPr/>
        </p:nvPicPr>
        <p:blipFill>
          <a:blip r:embed="rId4">
            <a:alphaModFix/>
          </a:blip>
          <a:stretch>
            <a:fillRect/>
          </a:stretch>
        </p:blipFill>
        <p:spPr>
          <a:xfrm>
            <a:off x="6694800" y="78112"/>
            <a:ext cx="2306976" cy="755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4"/>
          <p:cNvSpPr txBox="1"/>
          <p:nvPr>
            <p:ph type="title"/>
          </p:nvPr>
        </p:nvSpPr>
        <p:spPr>
          <a:xfrm>
            <a:off x="424825" y="412875"/>
            <a:ext cx="3670500" cy="817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3959"/>
              <a:buFont typeface="Calibri"/>
              <a:buNone/>
            </a:pPr>
            <a:r>
              <a:rPr b="1" lang="en-US" sz="3600">
                <a:latin typeface="PT Sans"/>
                <a:ea typeface="PT Sans"/>
                <a:cs typeface="PT Sans"/>
                <a:sym typeface="PT Sans"/>
              </a:rPr>
              <a:t>Who </a:t>
            </a:r>
            <a:r>
              <a:rPr b="1" i="1" lang="en-US" sz="3600">
                <a:latin typeface="PT Sans"/>
                <a:ea typeface="PT Sans"/>
                <a:cs typeface="PT Sans"/>
                <a:sym typeface="PT Sans"/>
              </a:rPr>
              <a:t>are </a:t>
            </a:r>
            <a:endParaRPr b="1" i="1" sz="3600">
              <a:latin typeface="PT Sans"/>
              <a:ea typeface="PT Sans"/>
              <a:cs typeface="PT Sans"/>
              <a:sym typeface="PT Sans"/>
            </a:endParaRPr>
          </a:p>
          <a:p>
            <a:pPr indent="0" lvl="0" marL="0" rtl="0" algn="l">
              <a:spcBef>
                <a:spcPts val="0"/>
              </a:spcBef>
              <a:spcAft>
                <a:spcPts val="0"/>
              </a:spcAft>
              <a:buClr>
                <a:schemeClr val="dk1"/>
              </a:buClr>
              <a:buSzPts val="3959"/>
              <a:buFont typeface="Calibri"/>
              <a:buNone/>
            </a:pPr>
            <a:r>
              <a:rPr b="1" lang="en-US" sz="3600">
                <a:latin typeface="PT Sans"/>
                <a:ea typeface="PT Sans"/>
                <a:cs typeface="PT Sans"/>
                <a:sym typeface="PT Sans"/>
              </a:rPr>
              <a:t>River Herring?</a:t>
            </a:r>
            <a:endParaRPr b="1" sz="3600">
              <a:latin typeface="PT Sans"/>
              <a:ea typeface="PT Sans"/>
              <a:cs typeface="PT Sans"/>
              <a:sym typeface="PT Sans"/>
            </a:endParaRPr>
          </a:p>
        </p:txBody>
      </p:sp>
      <p:pic>
        <p:nvPicPr>
          <p:cNvPr id="100" name="Google Shape;100;p14"/>
          <p:cNvPicPr preferRelativeResize="0"/>
          <p:nvPr/>
        </p:nvPicPr>
        <p:blipFill rotWithShape="1">
          <a:blip r:embed="rId3">
            <a:alphaModFix/>
          </a:blip>
          <a:srcRect b="12518" l="0" r="0" t="0"/>
          <a:stretch/>
        </p:blipFill>
        <p:spPr>
          <a:xfrm>
            <a:off x="3540325" y="2804225"/>
            <a:ext cx="5501850" cy="2552025"/>
          </a:xfrm>
          <a:prstGeom prst="rect">
            <a:avLst/>
          </a:prstGeom>
          <a:noFill/>
          <a:ln>
            <a:noFill/>
          </a:ln>
        </p:spPr>
      </p:pic>
      <p:pic>
        <p:nvPicPr>
          <p:cNvPr descr="P:\Program Photos\river_herring.jpg" id="101" name="Google Shape;101;p14"/>
          <p:cNvPicPr preferRelativeResize="0"/>
          <p:nvPr>
            <p:ph idx="1" type="body"/>
          </p:nvPr>
        </p:nvPicPr>
        <p:blipFill rotWithShape="1">
          <a:blip r:embed="rId4">
            <a:alphaModFix/>
          </a:blip>
          <a:srcRect b="47243" l="0" r="0" t="0"/>
          <a:stretch/>
        </p:blipFill>
        <p:spPr>
          <a:xfrm>
            <a:off x="4518900" y="1096474"/>
            <a:ext cx="4025700" cy="1800900"/>
          </a:xfrm>
          <a:prstGeom prst="rect">
            <a:avLst/>
          </a:prstGeom>
          <a:noFill/>
          <a:ln cap="flat" cmpd="sng" w="9525">
            <a:solidFill>
              <a:schemeClr val="lt1"/>
            </a:solidFill>
            <a:prstDash val="solid"/>
            <a:round/>
            <a:headEnd len="sm" w="sm" type="none"/>
            <a:tailEnd len="sm" w="sm" type="none"/>
          </a:ln>
        </p:spPr>
      </p:pic>
      <p:pic>
        <p:nvPicPr>
          <p:cNvPr descr="P:\Program Photos\river_herring.jpg" id="102" name="Google Shape;102;p14"/>
          <p:cNvPicPr preferRelativeResize="0"/>
          <p:nvPr>
            <p:ph idx="1" type="body"/>
          </p:nvPr>
        </p:nvPicPr>
        <p:blipFill rotWithShape="1">
          <a:blip r:embed="rId4">
            <a:alphaModFix/>
          </a:blip>
          <a:srcRect b="0" l="0" r="0" t="51281"/>
          <a:stretch/>
        </p:blipFill>
        <p:spPr>
          <a:xfrm>
            <a:off x="4116700" y="5184100"/>
            <a:ext cx="3843900" cy="1588200"/>
          </a:xfrm>
          <a:prstGeom prst="rect">
            <a:avLst/>
          </a:prstGeom>
          <a:noFill/>
          <a:ln cap="flat" cmpd="sng" w="9525">
            <a:solidFill>
              <a:schemeClr val="lt1"/>
            </a:solidFill>
            <a:prstDash val="solid"/>
            <a:round/>
            <a:headEnd len="sm" w="sm" type="none"/>
            <a:tailEnd len="sm" w="sm" type="none"/>
          </a:ln>
        </p:spPr>
      </p:pic>
      <p:sp>
        <p:nvSpPr>
          <p:cNvPr id="103" name="Google Shape;103;p14"/>
          <p:cNvSpPr txBox="1"/>
          <p:nvPr/>
        </p:nvSpPr>
        <p:spPr>
          <a:xfrm>
            <a:off x="7141200" y="4588175"/>
            <a:ext cx="1648500" cy="2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Calibri"/>
                <a:ea typeface="Calibri"/>
                <a:cs typeface="Calibri"/>
                <a:sym typeface="Calibri"/>
              </a:rPr>
              <a:t>American Shad</a:t>
            </a:r>
            <a:endParaRPr b="1">
              <a:latin typeface="Calibri"/>
              <a:ea typeface="Calibri"/>
              <a:cs typeface="Calibri"/>
              <a:sym typeface="Calibri"/>
            </a:endParaRPr>
          </a:p>
          <a:p>
            <a:pPr indent="0" lvl="0" marL="0" rtl="0" algn="l">
              <a:spcBef>
                <a:spcPts val="0"/>
              </a:spcBef>
              <a:spcAft>
                <a:spcPts val="0"/>
              </a:spcAft>
              <a:buNone/>
            </a:pPr>
            <a:r>
              <a:rPr b="1" lang="en-US">
                <a:latin typeface="Calibri"/>
                <a:ea typeface="Calibri"/>
                <a:cs typeface="Calibri"/>
                <a:sym typeface="Calibri"/>
              </a:rPr>
              <a:t>up to 24“</a:t>
            </a:r>
            <a:endParaRPr b="1">
              <a:latin typeface="Calibri"/>
              <a:ea typeface="Calibri"/>
              <a:cs typeface="Calibri"/>
              <a:sym typeface="Calibri"/>
            </a:endParaRPr>
          </a:p>
        </p:txBody>
      </p:sp>
      <p:sp>
        <p:nvSpPr>
          <p:cNvPr id="104" name="Google Shape;104;p14"/>
          <p:cNvSpPr txBox="1"/>
          <p:nvPr/>
        </p:nvSpPr>
        <p:spPr>
          <a:xfrm>
            <a:off x="424825" y="1507150"/>
            <a:ext cx="3338100" cy="495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latin typeface="PT Sans"/>
                <a:ea typeface="PT Sans"/>
                <a:cs typeface="PT Sans"/>
                <a:sym typeface="PT Sans"/>
              </a:rPr>
              <a:t>Herring is a general  name that </a:t>
            </a:r>
            <a:endParaRPr sz="1600">
              <a:latin typeface="PT Sans"/>
              <a:ea typeface="PT Sans"/>
              <a:cs typeface="PT Sans"/>
              <a:sym typeface="PT Sans"/>
            </a:endParaRPr>
          </a:p>
          <a:p>
            <a:pPr indent="0" lvl="0" marL="0" rtl="0" algn="l">
              <a:spcBef>
                <a:spcPts val="0"/>
              </a:spcBef>
              <a:spcAft>
                <a:spcPts val="0"/>
              </a:spcAft>
              <a:buNone/>
            </a:pPr>
            <a:r>
              <a:rPr lang="en-US" sz="1600">
                <a:latin typeface="PT Sans"/>
                <a:ea typeface="PT Sans"/>
                <a:cs typeface="PT Sans"/>
                <a:sym typeface="PT Sans"/>
              </a:rPr>
              <a:t>covers a variety of species, including:</a:t>
            </a:r>
            <a:endParaRPr sz="1600">
              <a:latin typeface="PT Sans"/>
              <a:ea typeface="PT Sans"/>
              <a:cs typeface="PT Sans"/>
              <a:sym typeface="PT Sans"/>
            </a:endParaRPr>
          </a:p>
          <a:p>
            <a:pPr indent="0" lvl="0" marL="0" rtl="0" algn="l">
              <a:spcBef>
                <a:spcPts val="0"/>
              </a:spcBef>
              <a:spcAft>
                <a:spcPts val="0"/>
              </a:spcAft>
              <a:buNone/>
            </a:pPr>
            <a:r>
              <a:t/>
            </a:r>
            <a:endParaRPr sz="1600">
              <a:latin typeface="PT Sans"/>
              <a:ea typeface="PT Sans"/>
              <a:cs typeface="PT Sans"/>
              <a:sym typeface="PT Sans"/>
            </a:endParaRPr>
          </a:p>
          <a:p>
            <a:pPr indent="0" lvl="0" marL="0" rtl="0" algn="l">
              <a:spcBef>
                <a:spcPts val="0"/>
              </a:spcBef>
              <a:spcAft>
                <a:spcPts val="0"/>
              </a:spcAft>
              <a:buNone/>
            </a:pPr>
            <a:r>
              <a:rPr b="1" lang="en-US" sz="1600">
                <a:latin typeface="PT Sans"/>
                <a:ea typeface="PT Sans"/>
                <a:cs typeface="PT Sans"/>
                <a:sym typeface="PT Sans"/>
              </a:rPr>
              <a:t>Alewife </a:t>
            </a:r>
            <a:endParaRPr b="1" sz="1600">
              <a:latin typeface="PT Sans"/>
              <a:ea typeface="PT Sans"/>
              <a:cs typeface="PT Sans"/>
              <a:sym typeface="PT Sans"/>
            </a:endParaRPr>
          </a:p>
          <a:p>
            <a:pPr indent="0" lvl="0" marL="0" rtl="0" algn="l">
              <a:spcBef>
                <a:spcPts val="0"/>
              </a:spcBef>
              <a:spcAft>
                <a:spcPts val="0"/>
              </a:spcAft>
              <a:buNone/>
            </a:pPr>
            <a:r>
              <a:t/>
            </a:r>
            <a:endParaRPr b="1" sz="1600">
              <a:latin typeface="PT Sans"/>
              <a:ea typeface="PT Sans"/>
              <a:cs typeface="PT Sans"/>
              <a:sym typeface="PT Sans"/>
            </a:endParaRPr>
          </a:p>
          <a:p>
            <a:pPr indent="0" lvl="0" marL="0" rtl="0" algn="l">
              <a:spcBef>
                <a:spcPts val="0"/>
              </a:spcBef>
              <a:spcAft>
                <a:spcPts val="0"/>
              </a:spcAft>
              <a:buNone/>
            </a:pPr>
            <a:r>
              <a:rPr b="1" lang="en-US" sz="1600">
                <a:latin typeface="PT Sans"/>
                <a:ea typeface="PT Sans"/>
                <a:cs typeface="PT Sans"/>
                <a:sym typeface="PT Sans"/>
              </a:rPr>
              <a:t>American Shad</a:t>
            </a:r>
            <a:endParaRPr b="1" sz="1600">
              <a:latin typeface="PT Sans"/>
              <a:ea typeface="PT Sans"/>
              <a:cs typeface="PT Sans"/>
              <a:sym typeface="PT Sans"/>
            </a:endParaRPr>
          </a:p>
          <a:p>
            <a:pPr indent="0" lvl="0" marL="0" rtl="0" algn="l">
              <a:spcBef>
                <a:spcPts val="0"/>
              </a:spcBef>
              <a:spcAft>
                <a:spcPts val="0"/>
              </a:spcAft>
              <a:buNone/>
            </a:pPr>
            <a:r>
              <a:t/>
            </a:r>
            <a:endParaRPr b="1" sz="1600">
              <a:latin typeface="PT Sans"/>
              <a:ea typeface="PT Sans"/>
              <a:cs typeface="PT Sans"/>
              <a:sym typeface="PT Sans"/>
            </a:endParaRPr>
          </a:p>
          <a:p>
            <a:pPr indent="0" lvl="0" marL="0" rtl="0" algn="l">
              <a:spcBef>
                <a:spcPts val="0"/>
              </a:spcBef>
              <a:spcAft>
                <a:spcPts val="0"/>
              </a:spcAft>
              <a:buNone/>
            </a:pPr>
            <a:r>
              <a:rPr b="1" lang="en-US" sz="1600">
                <a:latin typeface="PT Sans"/>
                <a:ea typeface="PT Sans"/>
                <a:cs typeface="PT Sans"/>
                <a:sym typeface="PT Sans"/>
              </a:rPr>
              <a:t>Blueback Herring</a:t>
            </a:r>
            <a:endParaRPr b="1" sz="1600">
              <a:latin typeface="PT Sans"/>
              <a:ea typeface="PT Sans"/>
              <a:cs typeface="PT Sans"/>
              <a:sym typeface="PT Sans"/>
            </a:endParaRPr>
          </a:p>
          <a:p>
            <a:pPr indent="0" lvl="0" marL="0" rtl="0" algn="l">
              <a:spcBef>
                <a:spcPts val="0"/>
              </a:spcBef>
              <a:spcAft>
                <a:spcPts val="0"/>
              </a:spcAft>
              <a:buNone/>
            </a:pPr>
            <a:r>
              <a:rPr lang="en-US" sz="1600">
                <a:latin typeface="PT Sans"/>
                <a:ea typeface="PT Sans"/>
                <a:cs typeface="PT Sans"/>
                <a:sym typeface="PT Sans"/>
              </a:rPr>
              <a:t> </a:t>
            </a:r>
            <a:endParaRPr sz="1600">
              <a:latin typeface="PT Sans"/>
              <a:ea typeface="PT Sans"/>
              <a:cs typeface="PT Sans"/>
              <a:sym typeface="PT Sans"/>
            </a:endParaRPr>
          </a:p>
        </p:txBody>
      </p:sp>
      <p:cxnSp>
        <p:nvCxnSpPr>
          <p:cNvPr id="105" name="Google Shape;105;p14"/>
          <p:cNvCxnSpPr/>
          <p:nvPr/>
        </p:nvCxnSpPr>
        <p:spPr>
          <a:xfrm flipH="1" rot="10800000">
            <a:off x="1294725" y="2184625"/>
            <a:ext cx="3115500" cy="526200"/>
          </a:xfrm>
          <a:prstGeom prst="straightConnector1">
            <a:avLst/>
          </a:prstGeom>
          <a:noFill/>
          <a:ln cap="flat" cmpd="sng" w="76200">
            <a:solidFill>
              <a:schemeClr val="dk2"/>
            </a:solidFill>
            <a:prstDash val="solid"/>
            <a:round/>
            <a:headEnd len="med" w="med" type="none"/>
            <a:tailEnd len="med" w="med" type="stealth"/>
          </a:ln>
        </p:spPr>
      </p:cxnSp>
      <p:cxnSp>
        <p:nvCxnSpPr>
          <p:cNvPr id="106" name="Google Shape;106;p14"/>
          <p:cNvCxnSpPr/>
          <p:nvPr/>
        </p:nvCxnSpPr>
        <p:spPr>
          <a:xfrm>
            <a:off x="1962300" y="3287363"/>
            <a:ext cx="1901700" cy="505800"/>
          </a:xfrm>
          <a:prstGeom prst="straightConnector1">
            <a:avLst/>
          </a:prstGeom>
          <a:noFill/>
          <a:ln cap="flat" cmpd="sng" w="76200">
            <a:solidFill>
              <a:schemeClr val="dk2"/>
            </a:solidFill>
            <a:prstDash val="solid"/>
            <a:round/>
            <a:headEnd len="med" w="med" type="none"/>
            <a:tailEnd len="med" w="med" type="triangle"/>
          </a:ln>
        </p:spPr>
      </p:cxnSp>
      <p:cxnSp>
        <p:nvCxnSpPr>
          <p:cNvPr id="107" name="Google Shape;107;p14"/>
          <p:cNvCxnSpPr/>
          <p:nvPr/>
        </p:nvCxnSpPr>
        <p:spPr>
          <a:xfrm>
            <a:off x="2184850" y="3813375"/>
            <a:ext cx="2215200" cy="1486800"/>
          </a:xfrm>
          <a:prstGeom prst="straightConnector1">
            <a:avLst/>
          </a:prstGeom>
          <a:noFill/>
          <a:ln cap="flat" cmpd="sng" w="76200">
            <a:solidFill>
              <a:schemeClr val="dk2"/>
            </a:solidFill>
            <a:prstDash val="solid"/>
            <a:round/>
            <a:headEnd len="med" w="med" type="none"/>
            <a:tailEnd len="med" w="med" type="triangle"/>
          </a:ln>
        </p:spPr>
      </p:cxnSp>
      <p:sp>
        <p:nvSpPr>
          <p:cNvPr id="108" name="Google Shape;108;p14"/>
          <p:cNvSpPr/>
          <p:nvPr/>
        </p:nvSpPr>
        <p:spPr>
          <a:xfrm>
            <a:off x="242750" y="4369700"/>
            <a:ext cx="3176100" cy="2306100"/>
          </a:xfrm>
          <a:prstGeom prst="wedgeEllipseCallout">
            <a:avLst>
              <a:gd fmla="val 77709" name="adj1"/>
              <a:gd fmla="val 12667" name="adj2"/>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4"/>
          <p:cNvSpPr txBox="1"/>
          <p:nvPr/>
        </p:nvSpPr>
        <p:spPr>
          <a:xfrm>
            <a:off x="890125" y="4824875"/>
            <a:ext cx="1891500" cy="134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latin typeface="PT Sans"/>
                <a:ea typeface="PT Sans"/>
                <a:cs typeface="PT Sans"/>
                <a:sym typeface="PT Sans"/>
              </a:rPr>
              <a:t>We’re Diadromous Fishes! </a:t>
            </a:r>
            <a:endParaRPr b="1" sz="2400">
              <a:latin typeface="PT Sans"/>
              <a:ea typeface="PT Sans"/>
              <a:cs typeface="PT Sans"/>
              <a:sym typeface="PT Sans"/>
            </a:endParaRPr>
          </a:p>
        </p:txBody>
      </p:sp>
      <p:pic>
        <p:nvPicPr>
          <p:cNvPr id="110" name="Google Shape;110;p14"/>
          <p:cNvPicPr preferRelativeResize="0"/>
          <p:nvPr/>
        </p:nvPicPr>
        <p:blipFill>
          <a:blip r:embed="rId5">
            <a:alphaModFix/>
          </a:blip>
          <a:stretch>
            <a:fillRect/>
          </a:stretch>
        </p:blipFill>
        <p:spPr>
          <a:xfrm>
            <a:off x="4361100" y="-152400"/>
            <a:ext cx="3176100" cy="1588050"/>
          </a:xfrm>
          <a:prstGeom prst="rect">
            <a:avLst/>
          </a:prstGeom>
          <a:noFill/>
          <a:ln>
            <a:noFill/>
          </a:ln>
        </p:spPr>
      </p:pic>
      <p:sp>
        <p:nvSpPr>
          <p:cNvPr id="111" name="Google Shape;111;p14"/>
          <p:cNvSpPr txBox="1"/>
          <p:nvPr/>
        </p:nvSpPr>
        <p:spPr>
          <a:xfrm>
            <a:off x="7410275" y="2478175"/>
            <a:ext cx="1473000" cy="2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latin typeface="Calibri"/>
                <a:ea typeface="Calibri"/>
                <a:cs typeface="Calibri"/>
                <a:sym typeface="Calibri"/>
              </a:rPr>
              <a:t>up to 15”</a:t>
            </a:r>
            <a:endParaRPr b="1" sz="1200">
              <a:latin typeface="Calibri"/>
              <a:ea typeface="Calibri"/>
              <a:cs typeface="Calibri"/>
              <a:sym typeface="Calibri"/>
            </a:endParaRPr>
          </a:p>
        </p:txBody>
      </p:sp>
      <p:sp>
        <p:nvSpPr>
          <p:cNvPr id="112" name="Google Shape;112;p14"/>
          <p:cNvSpPr txBox="1"/>
          <p:nvPr/>
        </p:nvSpPr>
        <p:spPr>
          <a:xfrm>
            <a:off x="4383175" y="6491500"/>
            <a:ext cx="1584900" cy="2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latin typeface="Calibri"/>
                <a:ea typeface="Calibri"/>
                <a:cs typeface="Calibri"/>
                <a:sym typeface="Calibri"/>
              </a:rPr>
              <a:t>up to 11</a:t>
            </a:r>
            <a:r>
              <a:rPr b="1" lang="en-US" sz="1200">
                <a:latin typeface="Calibri"/>
                <a:ea typeface="Calibri"/>
                <a:cs typeface="Calibri"/>
                <a:sym typeface="Calibri"/>
              </a:rPr>
              <a:t>”</a:t>
            </a:r>
            <a:endParaRPr b="1" sz="12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32"/>
          <p:cNvSpPr txBox="1"/>
          <p:nvPr/>
        </p:nvSpPr>
        <p:spPr>
          <a:xfrm>
            <a:off x="207525" y="140025"/>
            <a:ext cx="8895600" cy="51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PT Sans"/>
                <a:ea typeface="PT Sans"/>
                <a:cs typeface="PT Sans"/>
                <a:sym typeface="PT Sans"/>
              </a:rPr>
              <a:t>These restoration project will have other benefits, such as:</a:t>
            </a:r>
            <a:endParaRPr b="1" sz="2400">
              <a:latin typeface="PT Sans"/>
              <a:ea typeface="PT Sans"/>
              <a:cs typeface="PT Sans"/>
              <a:sym typeface="PT Sans"/>
            </a:endParaRPr>
          </a:p>
        </p:txBody>
      </p:sp>
      <p:sp>
        <p:nvSpPr>
          <p:cNvPr id="362" name="Google Shape;362;p32"/>
          <p:cNvSpPr txBox="1"/>
          <p:nvPr/>
        </p:nvSpPr>
        <p:spPr>
          <a:xfrm>
            <a:off x="270900" y="1056525"/>
            <a:ext cx="3961800" cy="39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Increasing resiliency by repairing or replacing bridges and culverts that can cause flooding.</a:t>
            </a:r>
            <a:endParaRPr sz="1800">
              <a:latin typeface="PT Sans"/>
              <a:ea typeface="PT Sans"/>
              <a:cs typeface="PT Sans"/>
              <a:sym typeface="PT Sans"/>
            </a:endParaRPr>
          </a:p>
          <a:p>
            <a:pPr indent="0" lvl="0" marL="0" rtl="0" algn="l">
              <a:spcBef>
                <a:spcPts val="0"/>
              </a:spcBef>
              <a:spcAft>
                <a:spcPts val="0"/>
              </a:spcAft>
              <a:buNone/>
            </a:pPr>
            <a:r>
              <a:t/>
            </a:r>
            <a:endParaRPr sz="1800">
              <a:latin typeface="PT Sans"/>
              <a:ea typeface="PT Sans"/>
              <a:cs typeface="PT Sans"/>
              <a:sym typeface="PT Sans"/>
            </a:endParaRPr>
          </a:p>
          <a:p>
            <a:pPr indent="0" lvl="0" marL="0" rtl="0" algn="l">
              <a:spcBef>
                <a:spcPts val="0"/>
              </a:spcBef>
              <a:spcAft>
                <a:spcPts val="0"/>
              </a:spcAft>
              <a:buNone/>
            </a:pPr>
            <a:r>
              <a:rPr lang="en-US" sz="1800">
                <a:latin typeface="PT Sans"/>
                <a:ea typeface="PT Sans"/>
                <a:cs typeface="PT Sans"/>
                <a:sym typeface="PT Sans"/>
              </a:rPr>
              <a:t>Opening waterways for recreational human access.</a:t>
            </a:r>
            <a:endParaRPr sz="1800">
              <a:latin typeface="PT Sans"/>
              <a:ea typeface="PT Sans"/>
              <a:cs typeface="PT Sans"/>
              <a:sym typeface="PT Sans"/>
            </a:endParaRPr>
          </a:p>
          <a:p>
            <a:pPr indent="0" lvl="0" marL="0" rtl="0" algn="l">
              <a:spcBef>
                <a:spcPts val="0"/>
              </a:spcBef>
              <a:spcAft>
                <a:spcPts val="0"/>
              </a:spcAft>
              <a:buNone/>
            </a:pPr>
            <a:r>
              <a:t/>
            </a:r>
            <a:endParaRPr sz="1800">
              <a:latin typeface="PT Sans"/>
              <a:ea typeface="PT Sans"/>
              <a:cs typeface="PT Sans"/>
              <a:sym typeface="PT Sans"/>
            </a:endParaRPr>
          </a:p>
          <a:p>
            <a:pPr indent="0" lvl="0" marL="0" rtl="0" algn="l">
              <a:spcBef>
                <a:spcPts val="0"/>
              </a:spcBef>
              <a:spcAft>
                <a:spcPts val="0"/>
              </a:spcAft>
              <a:buNone/>
            </a:pPr>
            <a:r>
              <a:rPr lang="en-US" sz="1800">
                <a:latin typeface="PT Sans"/>
                <a:ea typeface="PT Sans"/>
                <a:cs typeface="PT Sans"/>
                <a:sym typeface="PT Sans"/>
              </a:rPr>
              <a:t>Creating and improving habitat for other species. </a:t>
            </a:r>
            <a:endParaRPr sz="1800">
              <a:latin typeface="PT Sans"/>
              <a:ea typeface="PT Sans"/>
              <a:cs typeface="PT Sans"/>
              <a:sym typeface="PT Sans"/>
            </a:endParaRPr>
          </a:p>
        </p:txBody>
      </p:sp>
      <p:pic>
        <p:nvPicPr>
          <p:cNvPr id="363" name="Google Shape;363;p32"/>
          <p:cNvPicPr preferRelativeResize="0"/>
          <p:nvPr/>
        </p:nvPicPr>
        <p:blipFill rotWithShape="1">
          <a:blip r:embed="rId3">
            <a:alphaModFix/>
          </a:blip>
          <a:srcRect b="7178" l="0" r="0" t="14623"/>
          <a:stretch/>
        </p:blipFill>
        <p:spPr>
          <a:xfrm>
            <a:off x="4359475" y="700900"/>
            <a:ext cx="4632125" cy="2716773"/>
          </a:xfrm>
          <a:prstGeom prst="rect">
            <a:avLst/>
          </a:prstGeom>
          <a:noFill/>
          <a:ln>
            <a:noFill/>
          </a:ln>
        </p:spPr>
      </p:pic>
      <p:sp>
        <p:nvSpPr>
          <p:cNvPr id="364" name="Google Shape;364;p32"/>
          <p:cNvSpPr txBox="1"/>
          <p:nvPr/>
        </p:nvSpPr>
        <p:spPr>
          <a:xfrm>
            <a:off x="4382350" y="3417675"/>
            <a:ext cx="4586400" cy="58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Boxford Town Staff and Trout Unlimited volunteers  stand by upgraded culvert on Middleton Road in Boxford. </a:t>
            </a:r>
            <a:endParaRPr>
              <a:latin typeface="Calibri"/>
              <a:ea typeface="Calibri"/>
              <a:cs typeface="Calibri"/>
              <a:sym typeface="Calibri"/>
            </a:endParaRPr>
          </a:p>
        </p:txBody>
      </p:sp>
      <p:pic>
        <p:nvPicPr>
          <p:cNvPr id="365" name="Google Shape;365;p32"/>
          <p:cNvPicPr preferRelativeResize="0"/>
          <p:nvPr/>
        </p:nvPicPr>
        <p:blipFill rotWithShape="1">
          <a:blip r:embed="rId4">
            <a:alphaModFix/>
          </a:blip>
          <a:srcRect b="6162" l="9033" r="0" t="25586"/>
          <a:stretch/>
        </p:blipFill>
        <p:spPr>
          <a:xfrm>
            <a:off x="4315650" y="4141225"/>
            <a:ext cx="4828352" cy="2716779"/>
          </a:xfrm>
          <a:prstGeom prst="rect">
            <a:avLst/>
          </a:prstGeom>
          <a:noFill/>
          <a:ln>
            <a:noFill/>
          </a:ln>
        </p:spPr>
      </p:pic>
      <p:pic>
        <p:nvPicPr>
          <p:cNvPr id="366" name="Google Shape;366;p32"/>
          <p:cNvPicPr preferRelativeResize="0"/>
          <p:nvPr/>
        </p:nvPicPr>
        <p:blipFill rotWithShape="1">
          <a:blip r:embed="rId5">
            <a:alphaModFix/>
          </a:blip>
          <a:srcRect b="3858" l="0" r="10378" t="18975"/>
          <a:stretch/>
        </p:blipFill>
        <p:spPr>
          <a:xfrm>
            <a:off x="0" y="4141225"/>
            <a:ext cx="4232701" cy="27333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33"/>
          <p:cNvSpPr txBox="1"/>
          <p:nvPr/>
        </p:nvSpPr>
        <p:spPr>
          <a:xfrm>
            <a:off x="301875" y="66725"/>
            <a:ext cx="83202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PT Sans"/>
                <a:ea typeface="PT Sans"/>
                <a:cs typeface="PT Sans"/>
                <a:sym typeface="PT Sans"/>
              </a:rPr>
              <a:t>Herring, the Ipswich River, and its streams need our help.</a:t>
            </a:r>
            <a:endParaRPr b="1" sz="2400">
              <a:latin typeface="PT Sans"/>
              <a:ea typeface="PT Sans"/>
              <a:cs typeface="PT Sans"/>
              <a:sym typeface="PT Sans"/>
            </a:endParaRPr>
          </a:p>
        </p:txBody>
      </p:sp>
      <p:sp>
        <p:nvSpPr>
          <p:cNvPr id="373" name="Google Shape;373;p33"/>
          <p:cNvSpPr txBox="1"/>
          <p:nvPr/>
        </p:nvSpPr>
        <p:spPr>
          <a:xfrm>
            <a:off x="4490225" y="874625"/>
            <a:ext cx="4386600" cy="185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PT Sans"/>
                <a:ea typeface="PT Sans"/>
                <a:cs typeface="PT Sans"/>
                <a:sym typeface="PT Sans"/>
              </a:rPr>
              <a:t>When the flow between </a:t>
            </a:r>
            <a:r>
              <a:rPr b="1" lang="en-US" sz="2000">
                <a:solidFill>
                  <a:schemeClr val="dk2"/>
                </a:solidFill>
                <a:latin typeface="PT Sans"/>
                <a:ea typeface="PT Sans"/>
                <a:cs typeface="PT Sans"/>
                <a:sym typeface="PT Sans"/>
              </a:rPr>
              <a:t>saltwater and freshwater</a:t>
            </a:r>
            <a:r>
              <a:rPr lang="en-US" sz="2000">
                <a:latin typeface="PT Sans"/>
                <a:ea typeface="PT Sans"/>
                <a:cs typeface="PT Sans"/>
                <a:sym typeface="PT Sans"/>
              </a:rPr>
              <a:t>, </a:t>
            </a:r>
            <a:r>
              <a:rPr b="1" lang="en-US" sz="2000">
                <a:solidFill>
                  <a:srgbClr val="3C78D8"/>
                </a:solidFill>
                <a:latin typeface="PT Sans"/>
                <a:ea typeface="PT Sans"/>
                <a:cs typeface="PT Sans"/>
                <a:sym typeface="PT Sans"/>
              </a:rPr>
              <a:t>river and tributary</a:t>
            </a:r>
            <a:r>
              <a:rPr lang="en-US" sz="2000">
                <a:solidFill>
                  <a:schemeClr val="dk1"/>
                </a:solidFill>
                <a:latin typeface="PT Sans"/>
                <a:ea typeface="PT Sans"/>
                <a:cs typeface="PT Sans"/>
                <a:sym typeface="PT Sans"/>
              </a:rPr>
              <a:t>, </a:t>
            </a:r>
            <a:r>
              <a:rPr b="1" lang="en-US" sz="2000">
                <a:solidFill>
                  <a:schemeClr val="accent5"/>
                </a:solidFill>
                <a:latin typeface="PT Sans"/>
                <a:ea typeface="PT Sans"/>
                <a:cs typeface="PT Sans"/>
                <a:sym typeface="PT Sans"/>
              </a:rPr>
              <a:t>stream and pond</a:t>
            </a:r>
            <a:r>
              <a:rPr lang="en-US" sz="2000">
                <a:solidFill>
                  <a:schemeClr val="dk1"/>
                </a:solidFill>
                <a:latin typeface="PT Sans"/>
                <a:ea typeface="PT Sans"/>
                <a:cs typeface="PT Sans"/>
                <a:sym typeface="PT Sans"/>
              </a:rPr>
              <a:t> were severed, we also lost some of </a:t>
            </a:r>
            <a:r>
              <a:rPr b="1" lang="en-US" sz="2000">
                <a:solidFill>
                  <a:schemeClr val="dk1"/>
                </a:solidFill>
                <a:latin typeface="PT Sans"/>
                <a:ea typeface="PT Sans"/>
                <a:cs typeface="PT Sans"/>
                <a:sym typeface="PT Sans"/>
              </a:rPr>
              <a:t>our connection</a:t>
            </a:r>
            <a:r>
              <a:rPr lang="en-US" sz="2000">
                <a:solidFill>
                  <a:schemeClr val="dk1"/>
                </a:solidFill>
                <a:latin typeface="PT Sans"/>
                <a:ea typeface="PT Sans"/>
                <a:cs typeface="PT Sans"/>
                <a:sym typeface="PT Sans"/>
              </a:rPr>
              <a:t> to the cycles and wonders of nature.</a:t>
            </a:r>
            <a:endParaRPr sz="2000">
              <a:solidFill>
                <a:schemeClr val="dk1"/>
              </a:solidFill>
              <a:latin typeface="PT Sans"/>
              <a:ea typeface="PT Sans"/>
              <a:cs typeface="PT Sans"/>
              <a:sym typeface="PT Sans"/>
            </a:endParaRPr>
          </a:p>
          <a:p>
            <a:pPr indent="0" lvl="0" marL="0" rtl="0" algn="l">
              <a:spcBef>
                <a:spcPts val="0"/>
              </a:spcBef>
              <a:spcAft>
                <a:spcPts val="0"/>
              </a:spcAft>
              <a:buClr>
                <a:schemeClr val="dk1"/>
              </a:buClr>
              <a:buSzPts val="1100"/>
              <a:buFont typeface="Arial"/>
              <a:buNone/>
            </a:pPr>
            <a:r>
              <a:t/>
            </a:r>
            <a:endParaRPr sz="2000">
              <a:solidFill>
                <a:schemeClr val="dk1"/>
              </a:solidFill>
              <a:latin typeface="PT Sans"/>
              <a:ea typeface="PT Sans"/>
              <a:cs typeface="PT Sans"/>
              <a:sym typeface="PT Sans"/>
            </a:endParaRPr>
          </a:p>
          <a:p>
            <a:pPr indent="0" lvl="0" marL="0" rtl="0" algn="l">
              <a:spcBef>
                <a:spcPts val="0"/>
              </a:spcBef>
              <a:spcAft>
                <a:spcPts val="0"/>
              </a:spcAft>
              <a:buNone/>
            </a:pPr>
            <a:r>
              <a:t/>
            </a:r>
            <a:endParaRPr sz="2000">
              <a:latin typeface="PT Sans"/>
              <a:ea typeface="PT Sans"/>
              <a:cs typeface="PT Sans"/>
              <a:sym typeface="PT Sans"/>
            </a:endParaRPr>
          </a:p>
        </p:txBody>
      </p:sp>
      <p:pic>
        <p:nvPicPr>
          <p:cNvPr id="374" name="Google Shape;374;p33"/>
          <p:cNvPicPr preferRelativeResize="0"/>
          <p:nvPr/>
        </p:nvPicPr>
        <p:blipFill rotWithShape="1">
          <a:blip r:embed="rId3">
            <a:alphaModFix/>
          </a:blip>
          <a:srcRect b="0" l="3706" r="31947" t="0"/>
          <a:stretch/>
        </p:blipFill>
        <p:spPr>
          <a:xfrm>
            <a:off x="16675" y="646025"/>
            <a:ext cx="4258752" cy="3723000"/>
          </a:xfrm>
          <a:prstGeom prst="rect">
            <a:avLst/>
          </a:prstGeom>
          <a:noFill/>
          <a:ln>
            <a:noFill/>
          </a:ln>
        </p:spPr>
      </p:pic>
      <p:pic>
        <p:nvPicPr>
          <p:cNvPr id="375" name="Google Shape;375;p33"/>
          <p:cNvPicPr preferRelativeResize="0"/>
          <p:nvPr/>
        </p:nvPicPr>
        <p:blipFill>
          <a:blip r:embed="rId4">
            <a:alphaModFix/>
          </a:blip>
          <a:stretch>
            <a:fillRect/>
          </a:stretch>
        </p:blipFill>
        <p:spPr>
          <a:xfrm>
            <a:off x="-76200" y="4414775"/>
            <a:ext cx="4343525" cy="2443225"/>
          </a:xfrm>
          <a:prstGeom prst="rect">
            <a:avLst/>
          </a:prstGeom>
          <a:noFill/>
          <a:ln>
            <a:noFill/>
          </a:ln>
        </p:spPr>
      </p:pic>
      <p:sp>
        <p:nvSpPr>
          <p:cNvPr id="376" name="Google Shape;376;p33"/>
          <p:cNvSpPr txBox="1"/>
          <p:nvPr/>
        </p:nvSpPr>
        <p:spPr>
          <a:xfrm>
            <a:off x="4490225" y="3009225"/>
            <a:ext cx="4471500" cy="17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latin typeface="PT Sans"/>
                <a:ea typeface="PT Sans"/>
                <a:cs typeface="PT Sans"/>
                <a:sym typeface="PT Sans"/>
              </a:rPr>
              <a:t>Let’s bring that connection, and the Herring back, and celebrate their return.</a:t>
            </a:r>
            <a:endParaRPr b="1" sz="1800">
              <a:latin typeface="PT Sans"/>
              <a:ea typeface="PT Sans"/>
              <a:cs typeface="PT Sans"/>
              <a:sym typeface="PT Sans"/>
            </a:endParaRPr>
          </a:p>
        </p:txBody>
      </p:sp>
      <p:pic>
        <p:nvPicPr>
          <p:cNvPr id="377" name="Google Shape;377;p33"/>
          <p:cNvPicPr preferRelativeResize="0"/>
          <p:nvPr/>
        </p:nvPicPr>
        <p:blipFill rotWithShape="1">
          <a:blip r:embed="rId5">
            <a:alphaModFix/>
          </a:blip>
          <a:srcRect b="0" l="0" r="8966" t="11300"/>
          <a:stretch/>
        </p:blipFill>
        <p:spPr>
          <a:xfrm>
            <a:off x="4325375" y="3749308"/>
            <a:ext cx="4818627" cy="3108691"/>
          </a:xfrm>
          <a:prstGeom prst="rect">
            <a:avLst/>
          </a:prstGeom>
          <a:noFill/>
          <a:ln>
            <a:noFill/>
          </a:ln>
        </p:spPr>
      </p:pic>
      <p:pic>
        <p:nvPicPr>
          <p:cNvPr id="378" name="Google Shape;378;p33"/>
          <p:cNvPicPr preferRelativeResize="0"/>
          <p:nvPr/>
        </p:nvPicPr>
        <p:blipFill>
          <a:blip r:embed="rId6">
            <a:alphaModFix/>
          </a:blip>
          <a:stretch>
            <a:fillRect/>
          </a:stretch>
        </p:blipFill>
        <p:spPr>
          <a:xfrm>
            <a:off x="-12" y="6105250"/>
            <a:ext cx="2295525" cy="704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15"/>
          <p:cNvSpPr txBox="1"/>
          <p:nvPr>
            <p:ph type="title"/>
          </p:nvPr>
        </p:nvSpPr>
        <p:spPr>
          <a:xfrm>
            <a:off x="457200" y="1222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40"/>
              <a:buFont typeface="Calibri"/>
              <a:buNone/>
            </a:pPr>
            <a:r>
              <a:rPr b="1" lang="en-US" sz="3240">
                <a:solidFill>
                  <a:schemeClr val="dk1"/>
                </a:solidFill>
              </a:rPr>
              <a:t>Diadromous Species</a:t>
            </a:r>
            <a:r>
              <a:rPr lang="en-US" sz="3240">
                <a:solidFill>
                  <a:schemeClr val="dk1"/>
                </a:solidFill>
              </a:rPr>
              <a:t> </a:t>
            </a:r>
            <a:r>
              <a:rPr lang="en-US" sz="3240"/>
              <a:t>= They spend part of their lives in saltwater and the rest in freshwater.</a:t>
            </a:r>
            <a:endParaRPr sz="3240">
              <a:solidFill>
                <a:schemeClr val="dk1"/>
              </a:solidFill>
            </a:endParaRPr>
          </a:p>
        </p:txBody>
      </p:sp>
      <p:pic>
        <p:nvPicPr>
          <p:cNvPr descr="american eel" id="119" name="Google Shape;119;p15"/>
          <p:cNvPicPr preferRelativeResize="0"/>
          <p:nvPr/>
        </p:nvPicPr>
        <p:blipFill rotWithShape="1">
          <a:blip r:embed="rId3">
            <a:alphaModFix/>
          </a:blip>
          <a:srcRect b="0" l="0" r="0" t="0"/>
          <a:stretch/>
        </p:blipFill>
        <p:spPr>
          <a:xfrm>
            <a:off x="0" y="1417650"/>
            <a:ext cx="4381904" cy="2780550"/>
          </a:xfrm>
          <a:prstGeom prst="rect">
            <a:avLst/>
          </a:prstGeom>
          <a:noFill/>
          <a:ln>
            <a:noFill/>
          </a:ln>
        </p:spPr>
      </p:pic>
      <p:sp>
        <p:nvSpPr>
          <p:cNvPr id="120" name="Google Shape;120;p15"/>
          <p:cNvSpPr txBox="1"/>
          <p:nvPr/>
        </p:nvSpPr>
        <p:spPr>
          <a:xfrm>
            <a:off x="4984750" y="3760788"/>
            <a:ext cx="3248025" cy="5191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US" sz="2800">
                <a:solidFill>
                  <a:srgbClr val="FFFFFF"/>
                </a:solidFill>
                <a:latin typeface="Arial"/>
                <a:ea typeface="Arial"/>
                <a:cs typeface="Arial"/>
                <a:sym typeface="Arial"/>
              </a:rPr>
              <a:t>Sea-run brook trout</a:t>
            </a:r>
            <a:endParaRPr/>
          </a:p>
        </p:txBody>
      </p:sp>
      <p:sp>
        <p:nvSpPr>
          <p:cNvPr id="121" name="Google Shape;121;p15"/>
          <p:cNvSpPr txBox="1"/>
          <p:nvPr/>
        </p:nvSpPr>
        <p:spPr>
          <a:xfrm>
            <a:off x="4694282" y="3679200"/>
            <a:ext cx="3906900" cy="5190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2800">
                <a:latin typeface="PT Sans"/>
                <a:ea typeface="PT Sans"/>
                <a:cs typeface="PT Sans"/>
                <a:sym typeface="PT Sans"/>
              </a:rPr>
              <a:t>Like the </a:t>
            </a:r>
            <a:r>
              <a:rPr b="1" i="0" lang="en-US" sz="2800">
                <a:solidFill>
                  <a:srgbClr val="000000"/>
                </a:solidFill>
                <a:latin typeface="PT Sans"/>
                <a:ea typeface="PT Sans"/>
                <a:cs typeface="PT Sans"/>
                <a:sym typeface="PT Sans"/>
              </a:rPr>
              <a:t>American eel</a:t>
            </a:r>
            <a:endParaRPr>
              <a:latin typeface="PT Sans"/>
              <a:ea typeface="PT Sans"/>
              <a:cs typeface="PT Sans"/>
              <a:sym typeface="PT Sans"/>
            </a:endParaRPr>
          </a:p>
        </p:txBody>
      </p:sp>
      <p:sp>
        <p:nvSpPr>
          <p:cNvPr id="122" name="Google Shape;122;p15"/>
          <p:cNvSpPr txBox="1"/>
          <p:nvPr/>
        </p:nvSpPr>
        <p:spPr>
          <a:xfrm>
            <a:off x="4616450" y="1521663"/>
            <a:ext cx="3984600" cy="1982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PT Sans"/>
                <a:ea typeface="PT Sans"/>
                <a:cs typeface="PT Sans"/>
                <a:sym typeface="PT Sans"/>
              </a:rPr>
              <a:t>Some diadromous species are </a:t>
            </a:r>
            <a:r>
              <a:rPr b="1" i="0" lang="en-US" sz="2400">
                <a:solidFill>
                  <a:schemeClr val="dk1"/>
                </a:solidFill>
                <a:latin typeface="PT Sans"/>
                <a:ea typeface="PT Sans"/>
                <a:cs typeface="PT Sans"/>
                <a:sym typeface="PT Sans"/>
              </a:rPr>
              <a:t>Catadromous</a:t>
            </a:r>
            <a:r>
              <a:rPr b="1" lang="en-US" sz="2400">
                <a:solidFill>
                  <a:schemeClr val="dk1"/>
                </a:solidFill>
                <a:latin typeface="PT Sans"/>
                <a:ea typeface="PT Sans"/>
                <a:cs typeface="PT Sans"/>
                <a:sym typeface="PT Sans"/>
              </a:rPr>
              <a:t>.</a:t>
            </a:r>
            <a:endParaRPr i="0" sz="2400">
              <a:solidFill>
                <a:schemeClr val="dk1"/>
              </a:solidFill>
              <a:latin typeface="PT Sans"/>
              <a:ea typeface="PT Sans"/>
              <a:cs typeface="PT Sans"/>
              <a:sym typeface="PT Sans"/>
            </a:endParaRPr>
          </a:p>
          <a:p>
            <a:pPr indent="0" lvl="0" marL="0" marR="0" rtl="0" algn="l">
              <a:spcBef>
                <a:spcPts val="0"/>
              </a:spcBef>
              <a:spcAft>
                <a:spcPts val="0"/>
              </a:spcAft>
              <a:buNone/>
            </a:pPr>
            <a:r>
              <a:rPr lang="en-US" sz="2400">
                <a:solidFill>
                  <a:schemeClr val="dk1"/>
                </a:solidFill>
                <a:latin typeface="PT Sans"/>
                <a:ea typeface="PT Sans"/>
                <a:cs typeface="PT Sans"/>
                <a:sym typeface="PT Sans"/>
              </a:rPr>
              <a:t>This means they s</a:t>
            </a:r>
            <a:r>
              <a:rPr i="0" lang="en-US" sz="2400">
                <a:solidFill>
                  <a:schemeClr val="dk1"/>
                </a:solidFill>
                <a:latin typeface="PT Sans"/>
                <a:ea typeface="PT Sans"/>
                <a:cs typeface="PT Sans"/>
                <a:sym typeface="PT Sans"/>
              </a:rPr>
              <a:t>pawn in saltwater, but </a:t>
            </a:r>
            <a:r>
              <a:rPr lang="en-US" sz="2400">
                <a:solidFill>
                  <a:schemeClr val="dk1"/>
                </a:solidFill>
                <a:latin typeface="PT Sans"/>
                <a:ea typeface="PT Sans"/>
                <a:cs typeface="PT Sans"/>
                <a:sym typeface="PT Sans"/>
              </a:rPr>
              <a:t>live their adult lives in freshwater.</a:t>
            </a:r>
            <a:endParaRPr sz="2400">
              <a:latin typeface="PT Sans"/>
              <a:ea typeface="PT Sans"/>
              <a:cs typeface="PT Sans"/>
              <a:sym typeface="PT Sans"/>
            </a:endParaRPr>
          </a:p>
        </p:txBody>
      </p:sp>
      <p:sp>
        <p:nvSpPr>
          <p:cNvPr id="123" name="Google Shape;123;p15"/>
          <p:cNvSpPr txBox="1"/>
          <p:nvPr/>
        </p:nvSpPr>
        <p:spPr>
          <a:xfrm>
            <a:off x="457201" y="4592400"/>
            <a:ext cx="4381800" cy="1982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PT Sans"/>
                <a:ea typeface="PT Sans"/>
                <a:cs typeface="PT Sans"/>
                <a:sym typeface="PT Sans"/>
              </a:rPr>
              <a:t>Herring are </a:t>
            </a:r>
            <a:r>
              <a:rPr b="1" i="0" lang="en-US" sz="2400">
                <a:solidFill>
                  <a:schemeClr val="dk1"/>
                </a:solidFill>
                <a:latin typeface="PT Sans"/>
                <a:ea typeface="PT Sans"/>
                <a:cs typeface="PT Sans"/>
                <a:sym typeface="PT Sans"/>
              </a:rPr>
              <a:t>Anadromous</a:t>
            </a:r>
            <a:r>
              <a:rPr lang="en-US" sz="2400">
                <a:solidFill>
                  <a:schemeClr val="dk1"/>
                </a:solidFill>
                <a:latin typeface="PT Sans"/>
                <a:ea typeface="PT Sans"/>
                <a:cs typeface="PT Sans"/>
                <a:sym typeface="PT Sans"/>
              </a:rPr>
              <a:t>, meaning they s</a:t>
            </a:r>
            <a:r>
              <a:rPr i="0" lang="en-US" sz="2400">
                <a:solidFill>
                  <a:schemeClr val="dk1"/>
                </a:solidFill>
                <a:latin typeface="PT Sans"/>
                <a:ea typeface="PT Sans"/>
                <a:cs typeface="PT Sans"/>
                <a:sym typeface="PT Sans"/>
              </a:rPr>
              <a:t>p</a:t>
            </a:r>
            <a:r>
              <a:rPr i="0" lang="en-US" sz="2400">
                <a:solidFill>
                  <a:schemeClr val="dk1"/>
                </a:solidFill>
                <a:latin typeface="PT Sans"/>
                <a:ea typeface="PT Sans"/>
                <a:cs typeface="PT Sans"/>
                <a:sym typeface="PT Sans"/>
              </a:rPr>
              <a:t>awn in freshwater</a:t>
            </a:r>
            <a:r>
              <a:rPr lang="en-US" sz="2400">
                <a:solidFill>
                  <a:schemeClr val="dk1"/>
                </a:solidFill>
                <a:latin typeface="PT Sans"/>
                <a:ea typeface="PT Sans"/>
                <a:cs typeface="PT Sans"/>
                <a:sym typeface="PT Sans"/>
              </a:rPr>
              <a:t> then spend their adult lives at sea.</a:t>
            </a:r>
            <a:endParaRPr sz="2400">
              <a:latin typeface="PT Sans"/>
              <a:ea typeface="PT Sans"/>
              <a:cs typeface="PT Sans"/>
              <a:sym typeface="PT Sans"/>
            </a:endParaRPr>
          </a:p>
        </p:txBody>
      </p:sp>
      <p:cxnSp>
        <p:nvCxnSpPr>
          <p:cNvPr id="124" name="Google Shape;124;p15"/>
          <p:cNvCxnSpPr/>
          <p:nvPr/>
        </p:nvCxnSpPr>
        <p:spPr>
          <a:xfrm rot="10800000">
            <a:off x="4694175" y="3938550"/>
            <a:ext cx="403800" cy="12000"/>
          </a:xfrm>
          <a:prstGeom prst="straightConnector1">
            <a:avLst/>
          </a:prstGeom>
          <a:noFill/>
          <a:ln cap="flat" cmpd="sng" w="38100">
            <a:solidFill>
              <a:schemeClr val="dk2"/>
            </a:solidFill>
            <a:prstDash val="solid"/>
            <a:round/>
            <a:headEnd len="med" w="med" type="none"/>
            <a:tailEnd len="med" w="med" type="triangle"/>
          </a:ln>
        </p:spPr>
      </p:cxnSp>
      <p:grpSp>
        <p:nvGrpSpPr>
          <p:cNvPr id="125" name="Google Shape;125;p15"/>
          <p:cNvGrpSpPr/>
          <p:nvPr/>
        </p:nvGrpSpPr>
        <p:grpSpPr>
          <a:xfrm>
            <a:off x="4076618" y="4141751"/>
            <a:ext cx="6994032" cy="4698475"/>
            <a:chOff x="3943560" y="4281422"/>
            <a:chExt cx="6994032" cy="4698475"/>
          </a:xfrm>
        </p:grpSpPr>
        <p:pic>
          <p:nvPicPr>
            <p:cNvPr descr="The American shad is a thin, silvery river herring with a large, dark shoulder spot followed by several smaller, paler spots. (Shermon Foote Denton)" id="126" name="Google Shape;126;p15">
              <a:hlinkClick r:id="rId4"/>
            </p:cNvPr>
            <p:cNvPicPr preferRelativeResize="0"/>
            <p:nvPr/>
          </p:nvPicPr>
          <p:blipFill rotWithShape="1">
            <a:blip r:embed="rId5">
              <a:alphaModFix/>
            </a:blip>
            <a:srcRect b="0" l="0" r="0" t="0"/>
            <a:stretch/>
          </p:blipFill>
          <p:spPr>
            <a:xfrm rot="574269">
              <a:off x="4472345" y="4770909"/>
              <a:ext cx="6199168" cy="3719501"/>
            </a:xfrm>
            <a:prstGeom prst="rect">
              <a:avLst/>
            </a:prstGeom>
            <a:noFill/>
            <a:ln>
              <a:noFill/>
            </a:ln>
          </p:spPr>
        </p:pic>
        <p:sp>
          <p:nvSpPr>
            <p:cNvPr id="127" name="Google Shape;127;p15"/>
            <p:cNvSpPr txBox="1"/>
            <p:nvPr/>
          </p:nvSpPr>
          <p:spPr>
            <a:xfrm>
              <a:off x="3943560" y="6763533"/>
              <a:ext cx="16389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http://www.chesapea</a:t>
              </a:r>
              <a:r>
                <a:rPr lang="en-US" sz="800">
                  <a:solidFill>
                    <a:schemeClr val="dk1"/>
                  </a:solidFill>
                  <a:latin typeface="Calibri"/>
                  <a:ea typeface="Calibri"/>
                  <a:cs typeface="Calibri"/>
                  <a:sym typeface="Calibri"/>
                </a:rPr>
                <a:t>k</a:t>
              </a:r>
              <a:r>
                <a:rPr lang="en-US" sz="800">
                  <a:solidFill>
                    <a:schemeClr val="dk1"/>
                  </a:solidFill>
                  <a:latin typeface="Calibri"/>
                  <a:ea typeface="Calibri"/>
                  <a:cs typeface="Calibri"/>
                  <a:sym typeface="Calibri"/>
                </a:rPr>
                <a:t>ebay.net/</a:t>
              </a:r>
              <a:endParaRPr/>
            </a:p>
          </p:txBody>
        </p:sp>
      </p:grpSp>
      <p:sp>
        <p:nvSpPr>
          <p:cNvPr id="128" name="Google Shape;128;p15"/>
          <p:cNvSpPr/>
          <p:nvPr/>
        </p:nvSpPr>
        <p:spPr>
          <a:xfrm>
            <a:off x="-50575" y="2822100"/>
            <a:ext cx="9872275" cy="2136800"/>
          </a:xfrm>
          <a:custGeom>
            <a:rect b="b" l="l" r="r" t="t"/>
            <a:pathLst>
              <a:path extrusionOk="0" h="85472" w="394891">
                <a:moveTo>
                  <a:pt x="0" y="0"/>
                </a:moveTo>
                <a:cubicBezTo>
                  <a:pt x="10520" y="2293"/>
                  <a:pt x="40663" y="3034"/>
                  <a:pt x="63118" y="13756"/>
                </a:cubicBezTo>
                <a:cubicBezTo>
                  <a:pt x="85573" y="24478"/>
                  <a:pt x="108905" y="55768"/>
                  <a:pt x="134732" y="64332"/>
                </a:cubicBezTo>
                <a:cubicBezTo>
                  <a:pt x="160559" y="72896"/>
                  <a:pt x="193736" y="61635"/>
                  <a:pt x="218080" y="65141"/>
                </a:cubicBezTo>
                <a:cubicBezTo>
                  <a:pt x="242424" y="68648"/>
                  <a:pt x="259957" y="84562"/>
                  <a:pt x="280794" y="85371"/>
                </a:cubicBezTo>
                <a:cubicBezTo>
                  <a:pt x="301631" y="86180"/>
                  <a:pt x="324086" y="70468"/>
                  <a:pt x="343102" y="69996"/>
                </a:cubicBezTo>
                <a:cubicBezTo>
                  <a:pt x="362118" y="69524"/>
                  <a:pt x="386260" y="80449"/>
                  <a:pt x="394891" y="82539"/>
                </a:cubicBezTo>
              </a:path>
            </a:pathLst>
          </a:custGeom>
          <a:noFill/>
          <a:ln cap="flat" cmpd="sng" w="76200">
            <a:solidFill>
              <a:schemeClr val="dk2"/>
            </a:solidFill>
            <a:prstDash val="solid"/>
            <a:round/>
            <a:headEnd len="med" w="med" type="none"/>
            <a:tailEnd len="med" w="med" type="none"/>
          </a:ln>
        </p:spPr>
      </p:sp>
      <p:sp>
        <p:nvSpPr>
          <p:cNvPr id="129" name="Google Shape;129;p15"/>
          <p:cNvSpPr/>
          <p:nvPr/>
        </p:nvSpPr>
        <p:spPr>
          <a:xfrm>
            <a:off x="-101150" y="3206475"/>
            <a:ext cx="2466375" cy="1192525"/>
          </a:xfrm>
          <a:custGeom>
            <a:rect b="b" l="l" r="r" t="t"/>
            <a:pathLst>
              <a:path extrusionOk="0" h="47701" w="98655">
                <a:moveTo>
                  <a:pt x="0" y="0"/>
                </a:moveTo>
                <a:cubicBezTo>
                  <a:pt x="8497" y="1551"/>
                  <a:pt x="35133" y="1686"/>
                  <a:pt x="50980" y="9306"/>
                </a:cubicBezTo>
                <a:cubicBezTo>
                  <a:pt x="66827" y="16926"/>
                  <a:pt x="88068" y="41337"/>
                  <a:pt x="95081" y="45720"/>
                </a:cubicBezTo>
                <a:cubicBezTo>
                  <a:pt x="102094" y="50103"/>
                  <a:pt x="92519" y="35403"/>
                  <a:pt x="93058" y="35605"/>
                </a:cubicBezTo>
                <a:cubicBezTo>
                  <a:pt x="93598" y="35807"/>
                  <a:pt x="99667" y="45113"/>
                  <a:pt x="98318" y="46934"/>
                </a:cubicBezTo>
                <a:cubicBezTo>
                  <a:pt x="96969" y="48755"/>
                  <a:pt x="85033" y="46597"/>
                  <a:pt x="84966" y="46529"/>
                </a:cubicBezTo>
                <a:cubicBezTo>
                  <a:pt x="84899" y="46462"/>
                  <a:pt x="95756" y="46529"/>
                  <a:pt x="97914" y="46529"/>
                </a:cubicBezTo>
              </a:path>
            </a:pathLst>
          </a:custGeom>
          <a:noFill/>
          <a:ln cap="flat" cmpd="sng" w="76200">
            <a:solidFill>
              <a:schemeClr val="dk2"/>
            </a:solidFill>
            <a:prstDash val="solid"/>
            <a:round/>
            <a:headEnd len="med" w="med" type="none"/>
            <a:tailEnd len="med" w="med" type="none"/>
          </a:ln>
        </p:spPr>
      </p:sp>
      <p:sp>
        <p:nvSpPr>
          <p:cNvPr id="130" name="Google Shape;130;p15"/>
          <p:cNvSpPr/>
          <p:nvPr/>
        </p:nvSpPr>
        <p:spPr>
          <a:xfrm>
            <a:off x="4108232" y="5920506"/>
            <a:ext cx="1920350" cy="1058875"/>
          </a:xfrm>
          <a:custGeom>
            <a:rect b="b" l="l" r="r" t="t"/>
            <a:pathLst>
              <a:path extrusionOk="0" h="42355" w="76814">
                <a:moveTo>
                  <a:pt x="76814" y="42355"/>
                </a:moveTo>
                <a:cubicBezTo>
                  <a:pt x="72633" y="38444"/>
                  <a:pt x="61911" y="24013"/>
                  <a:pt x="51728" y="18888"/>
                </a:cubicBezTo>
                <a:cubicBezTo>
                  <a:pt x="41546" y="13763"/>
                  <a:pt x="24148" y="14640"/>
                  <a:pt x="15719" y="11605"/>
                </a:cubicBezTo>
                <a:cubicBezTo>
                  <a:pt x="7290" y="8571"/>
                  <a:pt x="3581" y="546"/>
                  <a:pt x="1153" y="681"/>
                </a:cubicBezTo>
                <a:cubicBezTo>
                  <a:pt x="-1275" y="816"/>
                  <a:pt x="1086" y="12415"/>
                  <a:pt x="1153" y="12415"/>
                </a:cubicBezTo>
                <a:cubicBezTo>
                  <a:pt x="1221" y="12415"/>
                  <a:pt x="-1004" y="2502"/>
                  <a:pt x="1558" y="681"/>
                </a:cubicBezTo>
                <a:cubicBezTo>
                  <a:pt x="4121" y="-1140"/>
                  <a:pt x="14033" y="1355"/>
                  <a:pt x="16528" y="1490"/>
                </a:cubicBezTo>
              </a:path>
            </a:pathLst>
          </a:custGeom>
          <a:noFill/>
          <a:ln cap="flat" cmpd="sng" w="76200">
            <a:solidFill>
              <a:schemeClr val="dk2"/>
            </a:solidFill>
            <a:prstDash val="solid"/>
            <a:round/>
            <a:headEnd len="med" w="med" type="none"/>
            <a:tailEnd len="med" w="med" type="none"/>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grpSp>
        <p:nvGrpSpPr>
          <p:cNvPr id="135" name="Google Shape;135;p16"/>
          <p:cNvGrpSpPr/>
          <p:nvPr/>
        </p:nvGrpSpPr>
        <p:grpSpPr>
          <a:xfrm>
            <a:off x="5293493" y="4104026"/>
            <a:ext cx="6994032" cy="4698475"/>
            <a:chOff x="3943560" y="4281422"/>
            <a:chExt cx="6994032" cy="4698475"/>
          </a:xfrm>
        </p:grpSpPr>
        <p:pic>
          <p:nvPicPr>
            <p:cNvPr descr="The American shad is a thin, silvery river herring with a large, dark shoulder spot followed by several smaller, paler spots. (Shermon Foote Denton)" id="136" name="Google Shape;136;p16">
              <a:hlinkClick r:id="rId3"/>
            </p:cNvPr>
            <p:cNvPicPr preferRelativeResize="0"/>
            <p:nvPr/>
          </p:nvPicPr>
          <p:blipFill rotWithShape="1">
            <a:blip r:embed="rId4">
              <a:alphaModFix/>
            </a:blip>
            <a:srcRect b="0" l="0" r="0" t="0"/>
            <a:stretch/>
          </p:blipFill>
          <p:spPr>
            <a:xfrm rot="574269">
              <a:off x="4472345" y="4770909"/>
              <a:ext cx="6199168" cy="3719501"/>
            </a:xfrm>
            <a:prstGeom prst="rect">
              <a:avLst/>
            </a:prstGeom>
            <a:noFill/>
            <a:ln>
              <a:noFill/>
            </a:ln>
          </p:spPr>
        </p:pic>
        <p:sp>
          <p:nvSpPr>
            <p:cNvPr id="137" name="Google Shape;137;p16"/>
            <p:cNvSpPr txBox="1"/>
            <p:nvPr/>
          </p:nvSpPr>
          <p:spPr>
            <a:xfrm>
              <a:off x="3943560" y="6763533"/>
              <a:ext cx="16389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http://www.chesapeakebay.net/</a:t>
              </a:r>
              <a:endParaRPr/>
            </a:p>
          </p:txBody>
        </p:sp>
      </p:grpSp>
      <p:sp>
        <p:nvSpPr>
          <p:cNvPr id="138" name="Google Shape;138;p16"/>
          <p:cNvSpPr txBox="1"/>
          <p:nvPr/>
        </p:nvSpPr>
        <p:spPr>
          <a:xfrm>
            <a:off x="160500" y="173400"/>
            <a:ext cx="8516400" cy="802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3600"/>
              <a:buFont typeface="Calibri"/>
              <a:buNone/>
            </a:pPr>
            <a:r>
              <a:rPr b="1" lang="en-US" sz="3600">
                <a:solidFill>
                  <a:schemeClr val="dk1"/>
                </a:solidFill>
                <a:latin typeface="PT Sans"/>
                <a:ea typeface="PT Sans"/>
                <a:cs typeface="PT Sans"/>
                <a:sym typeface="PT Sans"/>
              </a:rPr>
              <a:t>That makes Herring</a:t>
            </a:r>
            <a:r>
              <a:rPr b="1" lang="en-US" sz="3600">
                <a:solidFill>
                  <a:schemeClr val="dk1"/>
                </a:solidFill>
                <a:latin typeface="PT Sans"/>
                <a:ea typeface="PT Sans"/>
                <a:cs typeface="PT Sans"/>
                <a:sym typeface="PT Sans"/>
              </a:rPr>
              <a:t> Migratory Fish.</a:t>
            </a:r>
            <a:endParaRPr b="1" sz="3600">
              <a:solidFill>
                <a:schemeClr val="dk1"/>
              </a:solidFill>
              <a:latin typeface="PT Sans"/>
              <a:ea typeface="PT Sans"/>
              <a:cs typeface="PT Sans"/>
              <a:sym typeface="PT Sans"/>
            </a:endParaRPr>
          </a:p>
        </p:txBody>
      </p:sp>
      <p:sp>
        <p:nvSpPr>
          <p:cNvPr id="139" name="Google Shape;139;p16"/>
          <p:cNvSpPr txBox="1"/>
          <p:nvPr/>
        </p:nvSpPr>
        <p:spPr>
          <a:xfrm>
            <a:off x="160500" y="2581450"/>
            <a:ext cx="3976500" cy="3065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560"/>
              </a:spcBef>
              <a:spcAft>
                <a:spcPts val="0"/>
              </a:spcAft>
              <a:buClr>
                <a:schemeClr val="dk1"/>
              </a:buClr>
              <a:buSzPts val="2800"/>
              <a:buFont typeface="PT Sans"/>
              <a:buChar char="•"/>
            </a:pPr>
            <a:r>
              <a:rPr lang="en-US" sz="2800">
                <a:solidFill>
                  <a:schemeClr val="dk1"/>
                </a:solidFill>
                <a:latin typeface="PT Sans"/>
                <a:ea typeface="PT Sans"/>
                <a:cs typeface="PT Sans"/>
                <a:sym typeface="PT Sans"/>
              </a:rPr>
              <a:t>Rainbow Smelt</a:t>
            </a:r>
            <a:endParaRPr>
              <a:latin typeface="PT Sans"/>
              <a:ea typeface="PT Sans"/>
              <a:cs typeface="PT Sans"/>
              <a:sym typeface="PT Sans"/>
            </a:endParaRPr>
          </a:p>
          <a:p>
            <a:pPr indent="-342900" lvl="0" marL="342900" marR="0" rtl="0" algn="l">
              <a:spcBef>
                <a:spcPts val="560"/>
              </a:spcBef>
              <a:spcAft>
                <a:spcPts val="0"/>
              </a:spcAft>
              <a:buClr>
                <a:schemeClr val="dk1"/>
              </a:buClr>
              <a:buSzPts val="2800"/>
              <a:buFont typeface="PT Sans"/>
              <a:buChar char="•"/>
            </a:pPr>
            <a:r>
              <a:rPr lang="en-US" sz="2800">
                <a:solidFill>
                  <a:schemeClr val="dk1"/>
                </a:solidFill>
                <a:latin typeface="PT Sans"/>
                <a:ea typeface="PT Sans"/>
                <a:cs typeface="PT Sans"/>
                <a:sym typeface="PT Sans"/>
              </a:rPr>
              <a:t>American Eel</a:t>
            </a:r>
            <a:endParaRPr>
              <a:latin typeface="PT Sans"/>
              <a:ea typeface="PT Sans"/>
              <a:cs typeface="PT Sans"/>
              <a:sym typeface="PT Sans"/>
            </a:endParaRPr>
          </a:p>
          <a:p>
            <a:pPr indent="-342900" lvl="0" marL="342900" marR="0" rtl="0" algn="l">
              <a:spcBef>
                <a:spcPts val="560"/>
              </a:spcBef>
              <a:spcAft>
                <a:spcPts val="0"/>
              </a:spcAft>
              <a:buClr>
                <a:schemeClr val="dk1"/>
              </a:buClr>
              <a:buSzPts val="2800"/>
              <a:buFont typeface="PT Sans"/>
              <a:buChar char="•"/>
            </a:pPr>
            <a:r>
              <a:rPr lang="en-US" sz="2800">
                <a:solidFill>
                  <a:schemeClr val="dk1"/>
                </a:solidFill>
                <a:latin typeface="PT Sans"/>
                <a:ea typeface="PT Sans"/>
                <a:cs typeface="PT Sans"/>
                <a:sym typeface="PT Sans"/>
              </a:rPr>
              <a:t>Sea Lamprey</a:t>
            </a:r>
            <a:endParaRPr>
              <a:latin typeface="PT Sans"/>
              <a:ea typeface="PT Sans"/>
              <a:cs typeface="PT Sans"/>
              <a:sym typeface="PT Sans"/>
            </a:endParaRPr>
          </a:p>
          <a:p>
            <a:pPr indent="-342900" lvl="0" marL="342900" marR="0" rtl="0" algn="l">
              <a:spcBef>
                <a:spcPts val="560"/>
              </a:spcBef>
              <a:spcAft>
                <a:spcPts val="0"/>
              </a:spcAft>
              <a:buClr>
                <a:schemeClr val="dk1"/>
              </a:buClr>
              <a:buSzPts val="2800"/>
              <a:buFont typeface="PT Sans"/>
              <a:buChar char="•"/>
            </a:pPr>
            <a:r>
              <a:rPr lang="en-US" sz="2800">
                <a:solidFill>
                  <a:schemeClr val="dk1"/>
                </a:solidFill>
                <a:latin typeface="PT Sans"/>
                <a:ea typeface="PT Sans"/>
                <a:cs typeface="PT Sans"/>
                <a:sym typeface="PT Sans"/>
              </a:rPr>
              <a:t>Atlantic Salmon*</a:t>
            </a:r>
            <a:endParaRPr>
              <a:latin typeface="PT Sans"/>
              <a:ea typeface="PT Sans"/>
              <a:cs typeface="PT Sans"/>
              <a:sym typeface="PT Sans"/>
            </a:endParaRPr>
          </a:p>
          <a:p>
            <a:pPr indent="-342900" lvl="0" marL="342900" marR="0" rtl="0" algn="l">
              <a:spcBef>
                <a:spcPts val="560"/>
              </a:spcBef>
              <a:spcAft>
                <a:spcPts val="0"/>
              </a:spcAft>
              <a:buClr>
                <a:schemeClr val="dk1"/>
              </a:buClr>
              <a:buSzPts val="2800"/>
              <a:buFont typeface="PT Sans"/>
              <a:buChar char="•"/>
            </a:pPr>
            <a:r>
              <a:rPr lang="en-US" sz="2800">
                <a:solidFill>
                  <a:schemeClr val="dk1"/>
                </a:solidFill>
                <a:latin typeface="PT Sans"/>
                <a:ea typeface="PT Sans"/>
                <a:cs typeface="PT Sans"/>
                <a:sym typeface="PT Sans"/>
              </a:rPr>
              <a:t>Atlantic and Shortnose Sturgeon*</a:t>
            </a:r>
            <a:endParaRPr>
              <a:latin typeface="PT Sans"/>
              <a:ea typeface="PT Sans"/>
              <a:cs typeface="PT Sans"/>
              <a:sym typeface="PT Sans"/>
            </a:endParaRPr>
          </a:p>
          <a:p>
            <a:pPr indent="-139700" lvl="0" marL="342900" marR="0" rtl="0" algn="l">
              <a:spcBef>
                <a:spcPts val="64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a:p>
            <a:pPr indent="-139700" lvl="0" marL="342900" marR="0" rtl="0" algn="l">
              <a:spcBef>
                <a:spcPts val="64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grpSp>
        <p:nvGrpSpPr>
          <p:cNvPr id="140" name="Google Shape;140;p16"/>
          <p:cNvGrpSpPr/>
          <p:nvPr/>
        </p:nvGrpSpPr>
        <p:grpSpPr>
          <a:xfrm rot="-772050">
            <a:off x="3303353" y="1080419"/>
            <a:ext cx="2740069" cy="2015964"/>
            <a:chOff x="3201976" y="4659717"/>
            <a:chExt cx="2740034" cy="2015939"/>
          </a:xfrm>
        </p:grpSpPr>
        <p:pic>
          <p:nvPicPr>
            <p:cNvPr id="141" name="Google Shape;141;p16"/>
            <p:cNvPicPr preferRelativeResize="0"/>
            <p:nvPr/>
          </p:nvPicPr>
          <p:blipFill rotWithShape="1">
            <a:blip r:embed="rId5">
              <a:alphaModFix/>
            </a:blip>
            <a:srcRect b="0" l="0" r="0" t="18593"/>
            <a:stretch/>
          </p:blipFill>
          <p:spPr>
            <a:xfrm rot="772064">
              <a:off x="3338503" y="4915529"/>
              <a:ext cx="2466981" cy="1504316"/>
            </a:xfrm>
            <a:prstGeom prst="rect">
              <a:avLst/>
            </a:prstGeom>
            <a:noFill/>
            <a:ln>
              <a:noFill/>
            </a:ln>
          </p:spPr>
        </p:pic>
        <p:sp>
          <p:nvSpPr>
            <p:cNvPr id="142" name="Google Shape;142;p16"/>
            <p:cNvSpPr txBox="1"/>
            <p:nvPr/>
          </p:nvSpPr>
          <p:spPr>
            <a:xfrm rot="772280">
              <a:off x="3345414" y="6174330"/>
              <a:ext cx="1828854" cy="2154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http://www.thevlm.org/eel.aspx</a:t>
              </a:r>
              <a:endParaRPr/>
            </a:p>
          </p:txBody>
        </p:sp>
      </p:grpSp>
      <p:grpSp>
        <p:nvGrpSpPr>
          <p:cNvPr id="143" name="Google Shape;143;p16"/>
          <p:cNvGrpSpPr/>
          <p:nvPr/>
        </p:nvGrpSpPr>
        <p:grpSpPr>
          <a:xfrm>
            <a:off x="6154520" y="1020344"/>
            <a:ext cx="2757773" cy="1426764"/>
            <a:chOff x="5992870" y="1203083"/>
            <a:chExt cx="2757773" cy="1426764"/>
          </a:xfrm>
        </p:grpSpPr>
        <p:pic>
          <p:nvPicPr>
            <p:cNvPr id="144" name="Google Shape;144;p16"/>
            <p:cNvPicPr preferRelativeResize="0"/>
            <p:nvPr/>
          </p:nvPicPr>
          <p:blipFill rotWithShape="1">
            <a:blip r:embed="rId6">
              <a:alphaModFix/>
            </a:blip>
            <a:srcRect b="0" l="0" r="0" t="0"/>
            <a:stretch/>
          </p:blipFill>
          <p:spPr>
            <a:xfrm>
              <a:off x="5992870" y="1203083"/>
              <a:ext cx="2757773" cy="1426764"/>
            </a:xfrm>
            <a:prstGeom prst="rect">
              <a:avLst/>
            </a:prstGeom>
            <a:noFill/>
            <a:ln>
              <a:noFill/>
            </a:ln>
          </p:spPr>
        </p:pic>
        <p:sp>
          <p:nvSpPr>
            <p:cNvPr id="145" name="Google Shape;145;p16"/>
            <p:cNvSpPr txBox="1"/>
            <p:nvPr/>
          </p:nvSpPr>
          <p:spPr>
            <a:xfrm>
              <a:off x="5992870" y="2400375"/>
              <a:ext cx="1763961"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http://pblabs.biology.dal.ca/</a:t>
              </a:r>
              <a:endParaRPr/>
            </a:p>
          </p:txBody>
        </p:sp>
      </p:grpSp>
      <p:grpSp>
        <p:nvGrpSpPr>
          <p:cNvPr id="146" name="Google Shape;146;p16"/>
          <p:cNvGrpSpPr/>
          <p:nvPr/>
        </p:nvGrpSpPr>
        <p:grpSpPr>
          <a:xfrm>
            <a:off x="6378652" y="2717577"/>
            <a:ext cx="2590795" cy="1575079"/>
            <a:chOff x="3389464" y="1478722"/>
            <a:chExt cx="2590795" cy="1575079"/>
          </a:xfrm>
        </p:grpSpPr>
        <p:pic>
          <p:nvPicPr>
            <p:cNvPr id="147" name="Google Shape;147;p16"/>
            <p:cNvPicPr preferRelativeResize="0"/>
            <p:nvPr/>
          </p:nvPicPr>
          <p:blipFill rotWithShape="1">
            <a:blip r:embed="rId7">
              <a:alphaModFix/>
            </a:blip>
            <a:srcRect b="0" l="0" r="0" t="8850"/>
            <a:stretch/>
          </p:blipFill>
          <p:spPr>
            <a:xfrm>
              <a:off x="3389464" y="1478722"/>
              <a:ext cx="2590795" cy="1575079"/>
            </a:xfrm>
            <a:prstGeom prst="rect">
              <a:avLst/>
            </a:prstGeom>
            <a:noFill/>
            <a:ln>
              <a:noFill/>
            </a:ln>
          </p:spPr>
        </p:pic>
        <p:sp>
          <p:nvSpPr>
            <p:cNvPr id="148" name="Google Shape;148;p16"/>
            <p:cNvSpPr txBox="1"/>
            <p:nvPr/>
          </p:nvSpPr>
          <p:spPr>
            <a:xfrm>
              <a:off x="3389464" y="2817666"/>
              <a:ext cx="2213068"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http://mainerivers.org/river-life/alewife/</a:t>
              </a:r>
              <a:endParaRPr/>
            </a:p>
          </p:txBody>
        </p:sp>
      </p:grpSp>
      <p:sp>
        <p:nvSpPr>
          <p:cNvPr id="149" name="Google Shape;149;p16"/>
          <p:cNvSpPr txBox="1"/>
          <p:nvPr/>
        </p:nvSpPr>
        <p:spPr>
          <a:xfrm>
            <a:off x="303450" y="1148050"/>
            <a:ext cx="3125700" cy="13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PT Sans"/>
                <a:ea typeface="PT Sans"/>
                <a:cs typeface="PT Sans"/>
                <a:sym typeface="PT Sans"/>
              </a:rPr>
              <a:t>Other species of migratory fish native to our region include:</a:t>
            </a:r>
            <a:endParaRPr sz="2400">
              <a:latin typeface="PT Sans"/>
              <a:ea typeface="PT Sans"/>
              <a:cs typeface="PT Sans"/>
              <a:sym typeface="PT Sans"/>
            </a:endParaRPr>
          </a:p>
        </p:txBody>
      </p:sp>
      <p:grpSp>
        <p:nvGrpSpPr>
          <p:cNvPr id="150" name="Google Shape;150;p16"/>
          <p:cNvGrpSpPr/>
          <p:nvPr/>
        </p:nvGrpSpPr>
        <p:grpSpPr>
          <a:xfrm>
            <a:off x="3429150" y="3147564"/>
            <a:ext cx="2723044" cy="1714266"/>
            <a:chOff x="5029200" y="4850275"/>
            <a:chExt cx="2723044" cy="1714265"/>
          </a:xfrm>
        </p:grpSpPr>
        <p:pic>
          <p:nvPicPr>
            <p:cNvPr id="151" name="Google Shape;151;p16"/>
            <p:cNvPicPr preferRelativeResize="0"/>
            <p:nvPr/>
          </p:nvPicPr>
          <p:blipFill rotWithShape="1">
            <a:blip r:embed="rId8">
              <a:alphaModFix/>
            </a:blip>
            <a:srcRect b="0" l="0" r="5213" t="10490"/>
            <a:stretch/>
          </p:blipFill>
          <p:spPr>
            <a:xfrm rot="2">
              <a:off x="5029210" y="4850276"/>
              <a:ext cx="2723034" cy="1714264"/>
            </a:xfrm>
            <a:prstGeom prst="rect">
              <a:avLst/>
            </a:prstGeom>
            <a:noFill/>
            <a:ln>
              <a:noFill/>
            </a:ln>
          </p:spPr>
        </p:pic>
        <p:sp>
          <p:nvSpPr>
            <p:cNvPr id="152" name="Google Shape;152;p16"/>
            <p:cNvSpPr txBox="1"/>
            <p:nvPr/>
          </p:nvSpPr>
          <p:spPr>
            <a:xfrm>
              <a:off x="5029200" y="6349092"/>
              <a:ext cx="1828800"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http://onemoregeneration.org/</a:t>
              </a:r>
              <a:endParaRPr/>
            </a:p>
          </p:txBody>
        </p:sp>
      </p:grpSp>
      <p:sp>
        <p:nvSpPr>
          <p:cNvPr id="153" name="Google Shape;153;p16"/>
          <p:cNvSpPr txBox="1"/>
          <p:nvPr/>
        </p:nvSpPr>
        <p:spPr>
          <a:xfrm>
            <a:off x="303450" y="5755450"/>
            <a:ext cx="61353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PT Sans"/>
                <a:ea typeface="PT Sans"/>
                <a:cs typeface="PT Sans"/>
                <a:sym typeface="PT Sans"/>
              </a:rPr>
              <a:t>*Some migratory species </a:t>
            </a:r>
            <a:r>
              <a:rPr lang="en-US" sz="1800">
                <a:solidFill>
                  <a:schemeClr val="dk1"/>
                </a:solidFill>
                <a:latin typeface="PT Sans"/>
                <a:ea typeface="PT Sans"/>
                <a:cs typeface="PT Sans"/>
                <a:sym typeface="PT Sans"/>
              </a:rPr>
              <a:t>disappeared</a:t>
            </a:r>
            <a:r>
              <a:rPr lang="en-US" sz="1800">
                <a:solidFill>
                  <a:schemeClr val="dk1"/>
                </a:solidFill>
                <a:latin typeface="PT Sans"/>
                <a:ea typeface="PT Sans"/>
                <a:cs typeface="PT Sans"/>
                <a:sym typeface="PT Sans"/>
              </a:rPr>
              <a:t> </a:t>
            </a:r>
            <a:endParaRPr sz="1800">
              <a:solidFill>
                <a:schemeClr val="dk1"/>
              </a:solidFill>
              <a:latin typeface="PT Sans"/>
              <a:ea typeface="PT Sans"/>
              <a:cs typeface="PT Sans"/>
              <a:sym typeface="PT Sans"/>
            </a:endParaRPr>
          </a:p>
          <a:p>
            <a:pPr indent="0" lvl="0" marL="0" marR="0" rtl="0" algn="l">
              <a:spcBef>
                <a:spcPts val="0"/>
              </a:spcBef>
              <a:spcAft>
                <a:spcPts val="0"/>
              </a:spcAft>
              <a:buNone/>
            </a:pPr>
            <a:r>
              <a:rPr lang="en-US" sz="1800">
                <a:solidFill>
                  <a:schemeClr val="dk1"/>
                </a:solidFill>
                <a:latin typeface="PT Sans"/>
                <a:ea typeface="PT Sans"/>
                <a:cs typeface="PT Sans"/>
                <a:sym typeface="PT Sans"/>
              </a:rPr>
              <a:t>from our region back in the 1800’s</a:t>
            </a:r>
            <a:endParaRPr sz="1800">
              <a:solidFill>
                <a:schemeClr val="dk1"/>
              </a:solidFill>
              <a:latin typeface="PT Sans"/>
              <a:ea typeface="PT Sans"/>
              <a:cs typeface="PT Sans"/>
              <a:sym typeface="PT Sans"/>
            </a:endParaRPr>
          </a:p>
        </p:txBody>
      </p:sp>
      <p:sp>
        <p:nvSpPr>
          <p:cNvPr id="154" name="Google Shape;154;p16"/>
          <p:cNvSpPr txBox="1"/>
          <p:nvPr/>
        </p:nvSpPr>
        <p:spPr>
          <a:xfrm rot="-214046">
            <a:off x="4485232" y="5166918"/>
            <a:ext cx="1566936" cy="849761"/>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chemeClr val="dk2"/>
                </a:solidFill>
                <a:latin typeface="Caveat"/>
                <a:ea typeface="Caveat"/>
                <a:cs typeface="Caveat"/>
                <a:sym typeface="Caveat"/>
              </a:rPr>
              <a:t>This Shad finds that sad!</a:t>
            </a:r>
            <a:endParaRPr b="1" sz="1800">
              <a:solidFill>
                <a:schemeClr val="dk2"/>
              </a:solidFill>
              <a:latin typeface="Caveat"/>
              <a:ea typeface="Caveat"/>
              <a:cs typeface="Caveat"/>
              <a:sym typeface="Caveat"/>
            </a:endParaRPr>
          </a:p>
        </p:txBody>
      </p:sp>
      <p:sp>
        <p:nvSpPr>
          <p:cNvPr id="155" name="Google Shape;155;p16"/>
          <p:cNvSpPr/>
          <p:nvPr/>
        </p:nvSpPr>
        <p:spPr>
          <a:xfrm>
            <a:off x="5736925" y="5894800"/>
            <a:ext cx="546200" cy="229025"/>
          </a:xfrm>
          <a:custGeom>
            <a:rect b="b" l="l" r="r" t="t"/>
            <a:pathLst>
              <a:path extrusionOk="0" h="9161" w="21848">
                <a:moveTo>
                  <a:pt x="0" y="0"/>
                </a:moveTo>
                <a:cubicBezTo>
                  <a:pt x="1551" y="1416"/>
                  <a:pt x="5665" y="7081"/>
                  <a:pt x="9306" y="8497"/>
                </a:cubicBezTo>
                <a:cubicBezTo>
                  <a:pt x="12947" y="9913"/>
                  <a:pt x="19758" y="8497"/>
                  <a:pt x="21848" y="8497"/>
                </a:cubicBezTo>
              </a:path>
            </a:pathLst>
          </a:custGeom>
          <a:noFill/>
          <a:ln cap="flat" cmpd="sng" w="38100">
            <a:solidFill>
              <a:schemeClr val="dk2"/>
            </a:solidFill>
            <a:prstDash val="solid"/>
            <a:round/>
            <a:headEnd len="med" w="med" type="none"/>
            <a:tailEnd len="med" w="med" type="none"/>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pic>
        <p:nvPicPr>
          <p:cNvPr id="161" name="Google Shape;161;p17"/>
          <p:cNvPicPr preferRelativeResize="0"/>
          <p:nvPr/>
        </p:nvPicPr>
        <p:blipFill>
          <a:blip r:embed="rId3">
            <a:alphaModFix/>
          </a:blip>
          <a:stretch>
            <a:fillRect/>
          </a:stretch>
        </p:blipFill>
        <p:spPr>
          <a:xfrm>
            <a:off x="0" y="884518"/>
            <a:ext cx="9143999" cy="4936557"/>
          </a:xfrm>
          <a:prstGeom prst="rect">
            <a:avLst/>
          </a:prstGeom>
          <a:noFill/>
          <a:ln>
            <a:noFill/>
          </a:ln>
        </p:spPr>
      </p:pic>
      <p:sp>
        <p:nvSpPr>
          <p:cNvPr id="162" name="Google Shape;162;p17"/>
          <p:cNvSpPr txBox="1"/>
          <p:nvPr/>
        </p:nvSpPr>
        <p:spPr>
          <a:xfrm>
            <a:off x="323675" y="192175"/>
            <a:ext cx="8091900" cy="652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PT Sans"/>
                <a:ea typeface="PT Sans"/>
                <a:cs typeface="PT Sans"/>
                <a:sym typeface="PT Sans"/>
              </a:rPr>
              <a:t>The Herring Life Cycle looks like this:</a:t>
            </a:r>
            <a:endParaRPr b="1">
              <a:latin typeface="PT Sans"/>
              <a:ea typeface="PT Sans"/>
              <a:cs typeface="PT Sans"/>
              <a:sym typeface="PT Sans"/>
            </a:endParaRPr>
          </a:p>
          <a:p>
            <a:pPr indent="0" lvl="0" marL="0" marR="0" rtl="0" algn="l">
              <a:spcBef>
                <a:spcPts val="0"/>
              </a:spcBef>
              <a:spcAft>
                <a:spcPts val="0"/>
              </a:spcAft>
              <a:buNone/>
            </a:pPr>
            <a:r>
              <a:t/>
            </a:r>
            <a:endParaRPr i="0" sz="1200">
              <a:solidFill>
                <a:schemeClr val="dk1"/>
              </a:solidFill>
              <a:latin typeface="Arial"/>
              <a:ea typeface="Arial"/>
              <a:cs typeface="Arial"/>
              <a:sym typeface="Arial"/>
            </a:endParaRPr>
          </a:p>
          <a:p>
            <a:pPr indent="0" lvl="0" marL="0" marR="0" rtl="0" algn="l">
              <a:spcBef>
                <a:spcPts val="0"/>
              </a:spcBef>
              <a:spcAft>
                <a:spcPts val="0"/>
              </a:spcAft>
              <a:buNone/>
            </a:pPr>
            <a:r>
              <a:t/>
            </a:r>
            <a:endParaRPr/>
          </a:p>
        </p:txBody>
      </p:sp>
      <p:sp>
        <p:nvSpPr>
          <p:cNvPr id="163" name="Google Shape;163;p17"/>
          <p:cNvSpPr txBox="1"/>
          <p:nvPr/>
        </p:nvSpPr>
        <p:spPr>
          <a:xfrm>
            <a:off x="567100" y="5978675"/>
            <a:ext cx="8091900" cy="652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PT Sans"/>
                <a:ea typeface="PT Sans"/>
                <a:cs typeface="PT Sans"/>
                <a:sym typeface="PT Sans"/>
              </a:rPr>
              <a:t>Lots going on! Let’s look at the steps….</a:t>
            </a:r>
            <a:endParaRPr b="1">
              <a:latin typeface="PT Sans"/>
              <a:ea typeface="PT Sans"/>
              <a:cs typeface="PT Sans"/>
              <a:sym typeface="PT Sans"/>
            </a:endParaRPr>
          </a:p>
          <a:p>
            <a:pPr indent="0" lvl="0" marL="0" marR="0" rtl="0" algn="l">
              <a:spcBef>
                <a:spcPts val="0"/>
              </a:spcBef>
              <a:spcAft>
                <a:spcPts val="0"/>
              </a:spcAft>
              <a:buNone/>
            </a:pPr>
            <a:r>
              <a:t/>
            </a:r>
            <a:endParaRPr i="0" sz="1200">
              <a:solidFill>
                <a:schemeClr val="dk1"/>
              </a:solidFill>
              <a:latin typeface="Arial"/>
              <a:ea typeface="Arial"/>
              <a:cs typeface="Arial"/>
              <a:sym typeface="Arial"/>
            </a:endParaRPr>
          </a:p>
          <a:p>
            <a:pPr indent="0" lvl="0" marL="0" marR="0" rtl="0" algn="l">
              <a:spcBef>
                <a:spcPts val="0"/>
              </a:spcBef>
              <a:spcAft>
                <a:spcPts val="0"/>
              </a:spcAft>
              <a:buNone/>
            </a:pPr>
            <a:r>
              <a:t/>
            </a:r>
            <a:endParaRPr/>
          </a:p>
        </p:txBody>
      </p:sp>
      <p:sp>
        <p:nvSpPr>
          <p:cNvPr id="164" name="Google Shape;164;p17"/>
          <p:cNvSpPr txBox="1"/>
          <p:nvPr/>
        </p:nvSpPr>
        <p:spPr>
          <a:xfrm>
            <a:off x="6276300" y="5782600"/>
            <a:ext cx="2867700" cy="4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image from www.zooniverse.org</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pic>
        <p:nvPicPr>
          <p:cNvPr id="170" name="Google Shape;170;p18"/>
          <p:cNvPicPr preferRelativeResize="0"/>
          <p:nvPr/>
        </p:nvPicPr>
        <p:blipFill rotWithShape="1">
          <a:blip r:embed="rId4">
            <a:alphaModFix/>
          </a:blip>
          <a:srcRect b="56241" l="62942" r="995" t="1137"/>
          <a:stretch/>
        </p:blipFill>
        <p:spPr>
          <a:xfrm>
            <a:off x="4070850" y="-28325"/>
            <a:ext cx="5073149" cy="3236825"/>
          </a:xfrm>
          <a:prstGeom prst="rect">
            <a:avLst/>
          </a:prstGeom>
          <a:noFill/>
          <a:ln>
            <a:noFill/>
          </a:ln>
        </p:spPr>
      </p:pic>
      <p:pic>
        <p:nvPicPr>
          <p:cNvPr id="171" name="Google Shape;171;p18"/>
          <p:cNvPicPr preferRelativeResize="0"/>
          <p:nvPr/>
        </p:nvPicPr>
        <p:blipFill>
          <a:blip r:embed="rId5">
            <a:alphaModFix/>
          </a:blip>
          <a:stretch>
            <a:fillRect/>
          </a:stretch>
        </p:blipFill>
        <p:spPr>
          <a:xfrm>
            <a:off x="4035675" y="3756050"/>
            <a:ext cx="5143500" cy="2247900"/>
          </a:xfrm>
          <a:prstGeom prst="rect">
            <a:avLst/>
          </a:prstGeom>
          <a:noFill/>
          <a:ln>
            <a:noFill/>
          </a:ln>
        </p:spPr>
      </p:pic>
      <p:sp>
        <p:nvSpPr>
          <p:cNvPr id="172" name="Google Shape;172;p18"/>
          <p:cNvSpPr txBox="1"/>
          <p:nvPr/>
        </p:nvSpPr>
        <p:spPr>
          <a:xfrm>
            <a:off x="222525" y="252875"/>
            <a:ext cx="3813300" cy="12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PT Sans"/>
                <a:ea typeface="PT Sans"/>
                <a:cs typeface="PT Sans"/>
                <a:sym typeface="PT Sans"/>
              </a:rPr>
              <a:t>Adult Herring</a:t>
            </a:r>
            <a:r>
              <a:rPr lang="en-US" sz="2400">
                <a:latin typeface="PT Sans"/>
                <a:ea typeface="PT Sans"/>
                <a:cs typeface="PT Sans"/>
                <a:sym typeface="PT Sans"/>
              </a:rPr>
              <a:t> spend their lives in the ocean, but then comes their time to spawn!</a:t>
            </a:r>
            <a:endParaRPr sz="2400">
              <a:latin typeface="PT Sans"/>
              <a:ea typeface="PT Sans"/>
              <a:cs typeface="PT Sans"/>
              <a:sym typeface="PT Sans"/>
            </a:endParaRPr>
          </a:p>
        </p:txBody>
      </p:sp>
      <p:sp>
        <p:nvSpPr>
          <p:cNvPr id="173" name="Google Shape;173;p18"/>
          <p:cNvSpPr txBox="1"/>
          <p:nvPr/>
        </p:nvSpPr>
        <p:spPr>
          <a:xfrm>
            <a:off x="404575" y="2184825"/>
            <a:ext cx="3327900" cy="17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PT Sans"/>
                <a:ea typeface="PT Sans"/>
                <a:cs typeface="PT Sans"/>
                <a:sym typeface="PT Sans"/>
              </a:rPr>
              <a:t>We don’t know </a:t>
            </a:r>
            <a:r>
              <a:rPr i="1" lang="en-US" sz="2400">
                <a:latin typeface="PT Sans"/>
                <a:ea typeface="PT Sans"/>
                <a:cs typeface="PT Sans"/>
                <a:sym typeface="PT Sans"/>
              </a:rPr>
              <a:t>how</a:t>
            </a:r>
            <a:r>
              <a:rPr lang="en-US" sz="2400">
                <a:latin typeface="PT Sans"/>
                <a:ea typeface="PT Sans"/>
                <a:cs typeface="PT Sans"/>
                <a:sym typeface="PT Sans"/>
              </a:rPr>
              <a:t> they do it, but Herring navigate back to their natal (birth) waters. </a:t>
            </a:r>
            <a:endParaRPr sz="2400">
              <a:latin typeface="PT Sans"/>
              <a:ea typeface="PT Sans"/>
              <a:cs typeface="PT Sans"/>
              <a:sym typeface="PT Sans"/>
            </a:endParaRPr>
          </a:p>
        </p:txBody>
      </p:sp>
      <p:cxnSp>
        <p:nvCxnSpPr>
          <p:cNvPr id="174" name="Google Shape;174;p18"/>
          <p:cNvCxnSpPr>
            <a:stCxn id="172" idx="2"/>
          </p:cNvCxnSpPr>
          <p:nvPr/>
        </p:nvCxnSpPr>
        <p:spPr>
          <a:xfrm rot="5400000">
            <a:off x="1534875" y="1711775"/>
            <a:ext cx="849600" cy="339000"/>
          </a:xfrm>
          <a:prstGeom prst="curvedConnector3">
            <a:avLst>
              <a:gd fmla="val 50000" name="adj1"/>
            </a:avLst>
          </a:prstGeom>
          <a:noFill/>
          <a:ln cap="flat" cmpd="sng" w="38100">
            <a:solidFill>
              <a:schemeClr val="accent5"/>
            </a:solidFill>
            <a:prstDash val="solid"/>
            <a:round/>
            <a:headEnd len="med" w="med" type="none"/>
            <a:tailEnd len="med" w="med" type="none"/>
          </a:ln>
        </p:spPr>
      </p:cxnSp>
      <p:sp>
        <p:nvSpPr>
          <p:cNvPr id="175" name="Google Shape;175;p18"/>
          <p:cNvSpPr txBox="1"/>
          <p:nvPr/>
        </p:nvSpPr>
        <p:spPr>
          <a:xfrm>
            <a:off x="404575" y="5515950"/>
            <a:ext cx="3327900" cy="10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PT Sans"/>
                <a:ea typeface="PT Sans"/>
                <a:cs typeface="PT Sans"/>
                <a:sym typeface="PT Sans"/>
              </a:rPr>
              <a:t>Once home, they spawn and return to the sea.</a:t>
            </a:r>
            <a:endParaRPr sz="2400">
              <a:latin typeface="PT Sans"/>
              <a:ea typeface="PT Sans"/>
              <a:cs typeface="PT Sans"/>
              <a:sym typeface="PT Sans"/>
            </a:endParaRPr>
          </a:p>
        </p:txBody>
      </p:sp>
      <p:cxnSp>
        <p:nvCxnSpPr>
          <p:cNvPr id="176" name="Google Shape;176;p18"/>
          <p:cNvCxnSpPr>
            <a:endCxn id="175" idx="1"/>
          </p:cNvCxnSpPr>
          <p:nvPr/>
        </p:nvCxnSpPr>
        <p:spPr>
          <a:xfrm rot="5400000">
            <a:off x="165325" y="4113300"/>
            <a:ext cx="2178000" cy="1699500"/>
          </a:xfrm>
          <a:prstGeom prst="curvedConnector4">
            <a:avLst>
              <a:gd fmla="val 37693" name="adj1"/>
              <a:gd fmla="val 114011" name="adj2"/>
            </a:avLst>
          </a:prstGeom>
          <a:noFill/>
          <a:ln cap="flat" cmpd="sng" w="38100">
            <a:solidFill>
              <a:schemeClr val="accent5"/>
            </a:solidFill>
            <a:prstDash val="solid"/>
            <a:round/>
            <a:headEnd len="med" w="med" type="none"/>
            <a:tailEnd len="med" w="med" type="none"/>
          </a:ln>
        </p:spPr>
      </p:cxnSp>
      <p:sp>
        <p:nvSpPr>
          <p:cNvPr id="177" name="Google Shape;177;p18"/>
          <p:cNvSpPr/>
          <p:nvPr/>
        </p:nvSpPr>
        <p:spPr>
          <a:xfrm>
            <a:off x="1502625" y="4168988"/>
            <a:ext cx="2001600" cy="1072200"/>
          </a:xfrm>
          <a:prstGeom prst="wedgeRoundRectCallout">
            <a:avLst>
              <a:gd fmla="val 76336" name="adj1"/>
              <a:gd fmla="val 18877" name="adj2"/>
              <a:gd fmla="val 0" name="adj3"/>
            </a:avLst>
          </a:prstGeom>
          <a:solidFill>
            <a:srgbClr val="F3F3F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8"/>
          <p:cNvSpPr txBox="1"/>
          <p:nvPr/>
        </p:nvSpPr>
        <p:spPr>
          <a:xfrm>
            <a:off x="1375675" y="4238200"/>
            <a:ext cx="2356800" cy="107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latin typeface="PT Sans"/>
                <a:ea typeface="PT Sans"/>
                <a:cs typeface="PT Sans"/>
                <a:sym typeface="PT Sans"/>
              </a:rPr>
              <a:t>I’m heading home!</a:t>
            </a:r>
            <a:endParaRPr b="1" sz="2400">
              <a:latin typeface="PT Sans"/>
              <a:ea typeface="PT Sans"/>
              <a:cs typeface="PT Sans"/>
              <a:sym typeface="PT Sans"/>
            </a:endParaRPr>
          </a:p>
        </p:txBody>
      </p:sp>
      <p:sp>
        <p:nvSpPr>
          <p:cNvPr id="179" name="Google Shape;179;p18"/>
          <p:cNvSpPr/>
          <p:nvPr/>
        </p:nvSpPr>
        <p:spPr>
          <a:xfrm>
            <a:off x="4070850" y="1726275"/>
            <a:ext cx="669900" cy="1188600"/>
          </a:xfrm>
          <a:prstGeom prst="rect">
            <a:avLst/>
          </a:prstGeom>
          <a:solidFill>
            <a:srgbClr val="BAD4FF"/>
          </a:solidFill>
          <a:ln cap="flat" cmpd="sng" w="9525">
            <a:solidFill>
              <a:srgbClr val="BAD4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0" name="Google Shape;180;p18"/>
          <p:cNvPicPr preferRelativeResize="0"/>
          <p:nvPr/>
        </p:nvPicPr>
        <p:blipFill>
          <a:blip r:embed="rId6">
            <a:alphaModFix/>
          </a:blip>
          <a:stretch>
            <a:fillRect/>
          </a:stretch>
        </p:blipFill>
        <p:spPr>
          <a:xfrm>
            <a:off x="3559510" y="2336425"/>
            <a:ext cx="4223789" cy="1662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pic>
        <p:nvPicPr>
          <p:cNvPr descr="This video shows a couple clips of herring and hickory shad spawning in a Maryland tributary on April 13, 2015.  Shad and herring are anadromous fish, meaning they migrate from the ocean to freshwater streams each spring to spawn." id="186" name="Google Shape;186;p19" title="Underwater video of herring and shad spawning in MD tributary">
            <a:hlinkClick r:id="rId3"/>
          </p:cNvPr>
          <p:cNvPicPr preferRelativeResize="0"/>
          <p:nvPr/>
        </p:nvPicPr>
        <p:blipFill>
          <a:blip r:embed="rId4">
            <a:alphaModFix/>
          </a:blip>
          <a:stretch>
            <a:fillRect/>
          </a:stretch>
        </p:blipFill>
        <p:spPr>
          <a:xfrm>
            <a:off x="-42450" y="2844650"/>
            <a:ext cx="5969825" cy="4477375"/>
          </a:xfrm>
          <a:prstGeom prst="rect">
            <a:avLst/>
          </a:prstGeom>
          <a:noFill/>
          <a:ln>
            <a:noFill/>
          </a:ln>
        </p:spPr>
      </p:pic>
      <p:sp>
        <p:nvSpPr>
          <p:cNvPr id="187" name="Google Shape;187;p19"/>
          <p:cNvSpPr txBox="1"/>
          <p:nvPr/>
        </p:nvSpPr>
        <p:spPr>
          <a:xfrm>
            <a:off x="6058900" y="4662963"/>
            <a:ext cx="2923200" cy="16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PT Sans"/>
                <a:ea typeface="PT Sans"/>
                <a:cs typeface="PT Sans"/>
                <a:sym typeface="PT Sans"/>
              </a:rPr>
              <a:t>American Shad</a:t>
            </a:r>
            <a:r>
              <a:rPr lang="en-US" sz="2400">
                <a:latin typeface="PT Sans"/>
                <a:ea typeface="PT Sans"/>
                <a:cs typeface="PT Sans"/>
                <a:sym typeface="PT Sans"/>
              </a:rPr>
              <a:t> and </a:t>
            </a:r>
            <a:r>
              <a:rPr b="1" lang="en-US" sz="2400">
                <a:latin typeface="PT Sans"/>
                <a:ea typeface="PT Sans"/>
                <a:cs typeface="PT Sans"/>
                <a:sym typeface="PT Sans"/>
              </a:rPr>
              <a:t>Blueback Herring</a:t>
            </a:r>
            <a:endParaRPr b="1" sz="2400">
              <a:latin typeface="PT Sans"/>
              <a:ea typeface="PT Sans"/>
              <a:cs typeface="PT Sans"/>
              <a:sym typeface="PT Sans"/>
            </a:endParaRPr>
          </a:p>
          <a:p>
            <a:pPr indent="0" lvl="0" marL="0" rtl="0" algn="l">
              <a:spcBef>
                <a:spcPts val="0"/>
              </a:spcBef>
              <a:spcAft>
                <a:spcPts val="0"/>
              </a:spcAft>
              <a:buNone/>
            </a:pPr>
            <a:r>
              <a:rPr lang="en-US" sz="2400">
                <a:latin typeface="PT Sans"/>
                <a:ea typeface="PT Sans"/>
                <a:cs typeface="PT Sans"/>
                <a:sym typeface="PT Sans"/>
              </a:rPr>
              <a:t>spawn in rivers and streams. </a:t>
            </a:r>
            <a:endParaRPr sz="2400">
              <a:latin typeface="PT Sans"/>
              <a:ea typeface="PT Sans"/>
              <a:cs typeface="PT Sans"/>
              <a:sym typeface="PT Sans"/>
            </a:endParaRPr>
          </a:p>
        </p:txBody>
      </p:sp>
      <p:pic>
        <p:nvPicPr>
          <p:cNvPr id="188" name="Google Shape;188;p19"/>
          <p:cNvPicPr preferRelativeResize="0"/>
          <p:nvPr/>
        </p:nvPicPr>
        <p:blipFill rotWithShape="1">
          <a:blip r:embed="rId5">
            <a:alphaModFix/>
          </a:blip>
          <a:srcRect b="37181" l="1330" r="36499" t="7374"/>
          <a:stretch/>
        </p:blipFill>
        <p:spPr>
          <a:xfrm>
            <a:off x="0" y="-2925"/>
            <a:ext cx="5969825" cy="2874250"/>
          </a:xfrm>
          <a:prstGeom prst="rect">
            <a:avLst/>
          </a:prstGeom>
          <a:noFill/>
          <a:ln>
            <a:noFill/>
          </a:ln>
        </p:spPr>
      </p:pic>
      <p:sp>
        <p:nvSpPr>
          <p:cNvPr id="189" name="Google Shape;189;p19"/>
          <p:cNvSpPr txBox="1"/>
          <p:nvPr/>
        </p:nvSpPr>
        <p:spPr>
          <a:xfrm>
            <a:off x="6099375" y="3176125"/>
            <a:ext cx="2923200" cy="14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PT Sans"/>
                <a:ea typeface="PT Sans"/>
                <a:cs typeface="PT Sans"/>
                <a:sym typeface="PT Sans"/>
              </a:rPr>
              <a:t>Alewife Herring </a:t>
            </a:r>
            <a:r>
              <a:rPr lang="en-US" sz="2400">
                <a:latin typeface="PT Sans"/>
                <a:ea typeface="PT Sans"/>
                <a:cs typeface="PT Sans"/>
                <a:sym typeface="PT Sans"/>
              </a:rPr>
              <a:t>spawn in lakes and ponds.</a:t>
            </a:r>
            <a:endParaRPr sz="2400">
              <a:latin typeface="PT Sans"/>
              <a:ea typeface="PT Sans"/>
              <a:cs typeface="PT Sans"/>
              <a:sym typeface="PT Sans"/>
            </a:endParaRPr>
          </a:p>
        </p:txBody>
      </p:sp>
      <p:cxnSp>
        <p:nvCxnSpPr>
          <p:cNvPr id="190" name="Google Shape;190;p19"/>
          <p:cNvCxnSpPr>
            <a:stCxn id="187" idx="2"/>
          </p:cNvCxnSpPr>
          <p:nvPr/>
        </p:nvCxnSpPr>
        <p:spPr>
          <a:xfrm rot="5400000">
            <a:off x="6870700" y="5934963"/>
            <a:ext cx="313500" cy="986100"/>
          </a:xfrm>
          <a:prstGeom prst="curvedConnector2">
            <a:avLst/>
          </a:prstGeom>
          <a:noFill/>
          <a:ln cap="flat" cmpd="sng" w="38100">
            <a:solidFill>
              <a:schemeClr val="accent5"/>
            </a:solidFill>
            <a:prstDash val="solid"/>
            <a:round/>
            <a:headEnd len="med" w="med" type="none"/>
            <a:tailEnd len="med" w="med" type="none"/>
          </a:ln>
        </p:spPr>
      </p:cxnSp>
      <p:sp>
        <p:nvSpPr>
          <p:cNvPr id="191" name="Google Shape;191;p19"/>
          <p:cNvSpPr/>
          <p:nvPr/>
        </p:nvSpPr>
        <p:spPr>
          <a:xfrm>
            <a:off x="2866275" y="1075575"/>
            <a:ext cx="3103550" cy="443350"/>
          </a:xfrm>
          <a:custGeom>
            <a:rect b="b" l="l" r="r" t="t"/>
            <a:pathLst>
              <a:path extrusionOk="0" h="17734" w="124142">
                <a:moveTo>
                  <a:pt x="0" y="1886"/>
                </a:moveTo>
                <a:lnTo>
                  <a:pt x="18489" y="17734"/>
                </a:lnTo>
                <a:lnTo>
                  <a:pt x="51317" y="11697"/>
                </a:lnTo>
                <a:lnTo>
                  <a:pt x="59618" y="11320"/>
                </a:lnTo>
                <a:lnTo>
                  <a:pt x="109426" y="14338"/>
                </a:lnTo>
                <a:lnTo>
                  <a:pt x="123388" y="11697"/>
                </a:lnTo>
                <a:lnTo>
                  <a:pt x="124142" y="3018"/>
                </a:lnTo>
                <a:lnTo>
                  <a:pt x="115086" y="2264"/>
                </a:lnTo>
                <a:lnTo>
                  <a:pt x="13584" y="0"/>
                </a:lnTo>
                <a:close/>
              </a:path>
            </a:pathLst>
          </a:custGeom>
          <a:solidFill>
            <a:srgbClr val="E0EFFC"/>
          </a:solidFill>
          <a:ln>
            <a:noFill/>
          </a:ln>
        </p:spPr>
      </p:sp>
      <p:sp>
        <p:nvSpPr>
          <p:cNvPr id="192" name="Google Shape;192;p19"/>
          <p:cNvSpPr/>
          <p:nvPr/>
        </p:nvSpPr>
        <p:spPr>
          <a:xfrm>
            <a:off x="5712550" y="219663"/>
            <a:ext cx="2629800" cy="1850364"/>
          </a:xfrm>
          <a:prstGeom prst="cloud">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9"/>
          <p:cNvSpPr/>
          <p:nvPr/>
        </p:nvSpPr>
        <p:spPr>
          <a:xfrm>
            <a:off x="6058900" y="958125"/>
            <a:ext cx="2972700" cy="2115072"/>
          </a:xfrm>
          <a:prstGeom prst="cloud">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9"/>
          <p:cNvSpPr txBox="1"/>
          <p:nvPr/>
        </p:nvSpPr>
        <p:spPr>
          <a:xfrm>
            <a:off x="6228250" y="1119800"/>
            <a:ext cx="2736900" cy="14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Female and male herring each release clouds of their reproductive material for mass fertilization!</a:t>
            </a:r>
            <a:endParaRPr sz="1800">
              <a:latin typeface="PT Sans"/>
              <a:ea typeface="PT Sans"/>
              <a:cs typeface="PT Sans"/>
              <a:sym typeface="PT Sans"/>
            </a:endParaRPr>
          </a:p>
        </p:txBody>
      </p:sp>
      <p:sp>
        <p:nvSpPr>
          <p:cNvPr id="195" name="Google Shape;195;p19"/>
          <p:cNvSpPr txBox="1"/>
          <p:nvPr/>
        </p:nvSpPr>
        <p:spPr>
          <a:xfrm>
            <a:off x="5927375" y="608750"/>
            <a:ext cx="2629800" cy="10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PT Sans"/>
                <a:ea typeface="PT Sans"/>
                <a:cs typeface="PT Sans"/>
                <a:sym typeface="PT Sans"/>
              </a:rPr>
              <a:t>Spawning means</a:t>
            </a:r>
            <a:endParaRPr sz="2400">
              <a:latin typeface="PT Sans"/>
              <a:ea typeface="PT Sans"/>
              <a:cs typeface="PT Sans"/>
              <a:sym typeface="PT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pic>
        <p:nvPicPr>
          <p:cNvPr id="201" name="Google Shape;201;p20"/>
          <p:cNvPicPr preferRelativeResize="0"/>
          <p:nvPr/>
        </p:nvPicPr>
        <p:blipFill rotWithShape="1">
          <a:blip r:embed="rId3">
            <a:alphaModFix/>
          </a:blip>
          <a:srcRect b="1534" l="661" r="670" t="64452"/>
          <a:stretch/>
        </p:blipFill>
        <p:spPr>
          <a:xfrm>
            <a:off x="0" y="746475"/>
            <a:ext cx="9143999" cy="1701692"/>
          </a:xfrm>
          <a:prstGeom prst="rect">
            <a:avLst/>
          </a:prstGeom>
          <a:noFill/>
          <a:ln>
            <a:noFill/>
          </a:ln>
        </p:spPr>
      </p:pic>
      <p:sp>
        <p:nvSpPr>
          <p:cNvPr id="202" name="Google Shape;202;p20"/>
          <p:cNvSpPr txBox="1"/>
          <p:nvPr/>
        </p:nvSpPr>
        <p:spPr>
          <a:xfrm>
            <a:off x="374250" y="75525"/>
            <a:ext cx="8587800" cy="49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latin typeface="PT Sans"/>
                <a:ea typeface="PT Sans"/>
                <a:cs typeface="PT Sans"/>
                <a:sym typeface="PT Sans"/>
              </a:rPr>
              <a:t>Now for the final steps!</a:t>
            </a:r>
            <a:endParaRPr b="1" sz="3000">
              <a:latin typeface="PT Sans"/>
              <a:ea typeface="PT Sans"/>
              <a:cs typeface="PT Sans"/>
              <a:sym typeface="PT Sans"/>
            </a:endParaRPr>
          </a:p>
        </p:txBody>
      </p:sp>
      <p:pic>
        <p:nvPicPr>
          <p:cNvPr id="203" name="Google Shape;203;p20"/>
          <p:cNvPicPr preferRelativeResize="0"/>
          <p:nvPr/>
        </p:nvPicPr>
        <p:blipFill rotWithShape="1">
          <a:blip r:embed="rId4">
            <a:alphaModFix/>
          </a:blip>
          <a:srcRect b="10544" l="0" r="0" t="16430"/>
          <a:stretch/>
        </p:blipFill>
        <p:spPr>
          <a:xfrm>
            <a:off x="0" y="4294851"/>
            <a:ext cx="9143995" cy="2838952"/>
          </a:xfrm>
          <a:prstGeom prst="rect">
            <a:avLst/>
          </a:prstGeom>
          <a:noFill/>
          <a:ln>
            <a:noFill/>
          </a:ln>
        </p:spPr>
      </p:pic>
      <p:sp>
        <p:nvSpPr>
          <p:cNvPr id="204" name="Google Shape;204;p20"/>
          <p:cNvSpPr txBox="1"/>
          <p:nvPr/>
        </p:nvSpPr>
        <p:spPr>
          <a:xfrm>
            <a:off x="80950" y="2448175"/>
            <a:ext cx="3054900" cy="4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The Herring grow from...</a:t>
            </a:r>
            <a:endParaRPr sz="1800">
              <a:latin typeface="PT Sans"/>
              <a:ea typeface="PT Sans"/>
              <a:cs typeface="PT Sans"/>
              <a:sym typeface="PT Sans"/>
            </a:endParaRPr>
          </a:p>
        </p:txBody>
      </p:sp>
      <p:sp>
        <p:nvSpPr>
          <p:cNvPr id="205" name="Google Shape;205;p20"/>
          <p:cNvSpPr txBox="1"/>
          <p:nvPr/>
        </p:nvSpPr>
        <p:spPr>
          <a:xfrm>
            <a:off x="222525" y="3499825"/>
            <a:ext cx="8820300" cy="4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PT Sans"/>
                <a:ea typeface="PT Sans"/>
                <a:cs typeface="PT Sans"/>
                <a:sym typeface="PT Sans"/>
              </a:rPr>
              <a:t>...and migrate to the ocean by way of freshwater tidal zones then estuaries where they make the transition from fresh to saltwater.</a:t>
            </a:r>
            <a:endParaRPr sz="2000">
              <a:latin typeface="PT Sans"/>
              <a:ea typeface="PT Sans"/>
              <a:cs typeface="PT Sans"/>
              <a:sym typeface="PT Sans"/>
            </a:endParaRPr>
          </a:p>
        </p:txBody>
      </p:sp>
      <p:pic>
        <p:nvPicPr>
          <p:cNvPr id="206" name="Google Shape;206;p20"/>
          <p:cNvPicPr preferRelativeResize="0"/>
          <p:nvPr/>
        </p:nvPicPr>
        <p:blipFill rotWithShape="1">
          <a:blip r:embed="rId5">
            <a:alphaModFix/>
          </a:blip>
          <a:srcRect b="62682" l="6636" r="78761" t="23011"/>
          <a:stretch/>
        </p:blipFill>
        <p:spPr>
          <a:xfrm>
            <a:off x="2915325" y="2722425"/>
            <a:ext cx="776648" cy="760924"/>
          </a:xfrm>
          <a:prstGeom prst="rect">
            <a:avLst/>
          </a:prstGeom>
          <a:noFill/>
          <a:ln>
            <a:noFill/>
          </a:ln>
        </p:spPr>
      </p:pic>
      <p:pic>
        <p:nvPicPr>
          <p:cNvPr id="207" name="Google Shape;207;p20"/>
          <p:cNvPicPr preferRelativeResize="0"/>
          <p:nvPr/>
        </p:nvPicPr>
        <p:blipFill rotWithShape="1">
          <a:blip r:embed="rId5">
            <a:alphaModFix/>
          </a:blip>
          <a:srcRect b="44270" l="6201" r="78013" t="49967"/>
          <a:stretch/>
        </p:blipFill>
        <p:spPr>
          <a:xfrm>
            <a:off x="3812000" y="2705925"/>
            <a:ext cx="2174751" cy="793902"/>
          </a:xfrm>
          <a:prstGeom prst="rect">
            <a:avLst/>
          </a:prstGeom>
          <a:noFill/>
          <a:ln>
            <a:noFill/>
          </a:ln>
        </p:spPr>
      </p:pic>
      <p:pic>
        <p:nvPicPr>
          <p:cNvPr id="208" name="Google Shape;208;p20"/>
          <p:cNvPicPr preferRelativeResize="0"/>
          <p:nvPr/>
        </p:nvPicPr>
        <p:blipFill rotWithShape="1">
          <a:blip r:embed="rId5">
            <a:alphaModFix/>
          </a:blip>
          <a:srcRect b="18489" l="5629" r="76534" t="75017"/>
          <a:stretch/>
        </p:blipFill>
        <p:spPr>
          <a:xfrm>
            <a:off x="6275375" y="2623525"/>
            <a:ext cx="2407373" cy="876298"/>
          </a:xfrm>
          <a:prstGeom prst="rect">
            <a:avLst/>
          </a:prstGeom>
          <a:noFill/>
          <a:ln>
            <a:noFill/>
          </a:ln>
        </p:spPr>
      </p:pic>
      <p:sp>
        <p:nvSpPr>
          <p:cNvPr id="209" name="Google Shape;209;p20"/>
          <p:cNvSpPr txBox="1"/>
          <p:nvPr/>
        </p:nvSpPr>
        <p:spPr>
          <a:xfrm>
            <a:off x="2265800" y="3014375"/>
            <a:ext cx="596700" cy="4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EGG</a:t>
            </a:r>
            <a:endParaRPr sz="1800">
              <a:latin typeface="PT Sans"/>
              <a:ea typeface="PT Sans"/>
              <a:cs typeface="PT Sans"/>
              <a:sym typeface="PT Sans"/>
            </a:endParaRPr>
          </a:p>
        </p:txBody>
      </p:sp>
      <p:sp>
        <p:nvSpPr>
          <p:cNvPr id="210" name="Google Shape;210;p20"/>
          <p:cNvSpPr txBox="1"/>
          <p:nvPr/>
        </p:nvSpPr>
        <p:spPr>
          <a:xfrm>
            <a:off x="4839850" y="2623525"/>
            <a:ext cx="1223100" cy="4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LARVAE</a:t>
            </a:r>
            <a:endParaRPr sz="1800">
              <a:latin typeface="PT Sans"/>
              <a:ea typeface="PT Sans"/>
              <a:cs typeface="PT Sans"/>
              <a:sym typeface="PT Sans"/>
            </a:endParaRPr>
          </a:p>
        </p:txBody>
      </p:sp>
      <p:sp>
        <p:nvSpPr>
          <p:cNvPr id="211" name="Google Shape;211;p20"/>
          <p:cNvSpPr txBox="1"/>
          <p:nvPr/>
        </p:nvSpPr>
        <p:spPr>
          <a:xfrm>
            <a:off x="7174650" y="2468425"/>
            <a:ext cx="1443300" cy="4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PT Sans"/>
                <a:ea typeface="PT Sans"/>
                <a:cs typeface="PT Sans"/>
                <a:sym typeface="PT Sans"/>
              </a:rPr>
              <a:t>FINGERLING</a:t>
            </a:r>
            <a:endParaRPr sz="1800">
              <a:latin typeface="PT Sans"/>
              <a:ea typeface="PT Sans"/>
              <a:cs typeface="PT Sans"/>
              <a:sym typeface="PT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pic>
        <p:nvPicPr>
          <p:cNvPr descr="Every spring along the eastern seaboard alewife (Alosa pseudoharengus) migrate from the ocean to lakes where they spawn. These 10 to 12 in long fish brave predators and man made obstructions to return to the places where they were born. Alewife are threatened in many parts of their native range despite having returned in the billions before the civil war. They are a key part of the ocean and freshwater food web. Enjoy this snippit of an alewife's journey up the Presumpscot River in Maine, from head tide to Highland Lake." id="217" name="Google Shape;217;p21" title="Presumpscot Alewife Migration Teaser (with music)">
            <a:hlinkClick r:id="rId3"/>
          </p:cNvPr>
          <p:cNvPicPr preferRelativeResize="0"/>
          <p:nvPr/>
        </p:nvPicPr>
        <p:blipFill>
          <a:blip r:embed="rId4">
            <a:alphaModFix/>
          </a:blip>
          <a:stretch>
            <a:fillRect/>
          </a:stretch>
        </p:blipFill>
        <p:spPr>
          <a:xfrm>
            <a:off x="0" y="920009"/>
            <a:ext cx="9144000" cy="5940916"/>
          </a:xfrm>
          <a:prstGeom prst="rect">
            <a:avLst/>
          </a:prstGeom>
          <a:noFill/>
          <a:ln>
            <a:noFill/>
          </a:ln>
        </p:spPr>
      </p:pic>
      <p:sp>
        <p:nvSpPr>
          <p:cNvPr id="218" name="Google Shape;218;p21"/>
          <p:cNvSpPr txBox="1"/>
          <p:nvPr/>
        </p:nvSpPr>
        <p:spPr>
          <a:xfrm>
            <a:off x="999925" y="0"/>
            <a:ext cx="7386300" cy="67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latin typeface="PT Sans"/>
                <a:ea typeface="PT Sans"/>
                <a:cs typeface="PT Sans"/>
                <a:sym typeface="PT Sans"/>
              </a:rPr>
              <a:t>At least that’s what is MEANT to happen, but for Ipswich River Herring, something stands in the way.</a:t>
            </a:r>
            <a:endParaRPr b="1" sz="2400">
              <a:latin typeface="PT Sans"/>
              <a:ea typeface="PT Sans"/>
              <a:cs typeface="PT Sans"/>
              <a:sym typeface="PT San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